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Lst>
  <p:sldSz cx="18288000" cy="10287000"/>
  <p:notesSz cx="6858000" cy="9144000"/>
  <p:embeddedFontLst>
    <p:embeddedFont>
      <p:font typeface="Montserrat" panose="00000500000000000000" pitchFamily="2" charset="0"/>
      <p:regular r:id="rId16"/>
    </p:embeddedFont>
    <p:embeddedFont>
      <p:font typeface="Montserrat Bold" panose="00000800000000000000" charset="0"/>
      <p:regular r:id="rId17"/>
    </p:embeddedFont>
    <p:embeddedFont>
      <p:font typeface="Montserrat Heavy" panose="020B0604020202020204" charset="0"/>
      <p:regular r:id="rId18"/>
    </p:embeddedFont>
    <p:embeddedFont>
      <p:font typeface="Montserrat Medium" panose="00000600000000000000" pitchFamily="2" charset="0"/>
      <p:regular r:id="rId19"/>
    </p:embeddedFont>
    <p:embeddedFont>
      <p:font typeface="Montserrat Ultra-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196" autoAdjust="0"/>
  </p:normalViewPr>
  <p:slideViewPr>
    <p:cSldViewPr>
      <p:cViewPr varScale="1">
        <p:scale>
          <a:sx n="57" d="100"/>
          <a:sy n="57" d="100"/>
        </p:scale>
        <p:origin x="562" y="175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8.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7.jpeg"/><Relationship Id="rId7" Type="http://schemas.openxmlformats.org/officeDocument/2006/relationships/image" Target="../media/image10.svg"/><Relationship Id="rId12"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1.png"/><Relationship Id="rId5" Type="http://schemas.openxmlformats.org/officeDocument/2006/relationships/image" Target="../media/image8.sv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9.png"/><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900557" y="7882334"/>
            <a:ext cx="19417379" cy="7227580"/>
          </a:xfrm>
          <a:custGeom>
            <a:avLst/>
            <a:gdLst/>
            <a:ahLst/>
            <a:cxnLst/>
            <a:rect l="l" t="t" r="r" b="b"/>
            <a:pathLst>
              <a:path w="19417379" h="7227580">
                <a:moveTo>
                  <a:pt x="0" y="0"/>
                </a:moveTo>
                <a:lnTo>
                  <a:pt x="19417379" y="0"/>
                </a:lnTo>
                <a:lnTo>
                  <a:pt x="19417379" y="7227580"/>
                </a:lnTo>
                <a:lnTo>
                  <a:pt x="0" y="7227580"/>
                </a:lnTo>
                <a:lnTo>
                  <a:pt x="0" y="0"/>
                </a:lnTo>
                <a:close/>
              </a:path>
            </a:pathLst>
          </a:custGeom>
          <a:blipFill>
            <a:blip r:embed="rId3"/>
            <a:stretch>
              <a:fillRect/>
            </a:stretch>
          </a:blipFill>
        </p:spPr>
      </p:sp>
      <p:grpSp>
        <p:nvGrpSpPr>
          <p:cNvPr id="4" name="Group 4"/>
          <p:cNvGrpSpPr/>
          <p:nvPr/>
        </p:nvGrpSpPr>
        <p:grpSpPr>
          <a:xfrm>
            <a:off x="3486570" y="3540738"/>
            <a:ext cx="11253841" cy="1014945"/>
            <a:chOff x="0" y="0"/>
            <a:chExt cx="3040785" cy="274238"/>
          </a:xfrm>
        </p:grpSpPr>
        <p:sp>
          <p:nvSpPr>
            <p:cNvPr id="5" name="Freeform 5"/>
            <p:cNvSpPr/>
            <p:nvPr/>
          </p:nvSpPr>
          <p:spPr>
            <a:xfrm>
              <a:off x="0" y="0"/>
              <a:ext cx="3040785" cy="274238"/>
            </a:xfrm>
            <a:custGeom>
              <a:avLst/>
              <a:gdLst/>
              <a:ahLst/>
              <a:cxnLst/>
              <a:rect l="l" t="t" r="r" b="b"/>
              <a:pathLst>
                <a:path w="3040785" h="274238">
                  <a:moveTo>
                    <a:pt x="0" y="0"/>
                  </a:moveTo>
                  <a:lnTo>
                    <a:pt x="3040785" y="0"/>
                  </a:lnTo>
                  <a:lnTo>
                    <a:pt x="3040785" y="274238"/>
                  </a:lnTo>
                  <a:lnTo>
                    <a:pt x="0" y="274238"/>
                  </a:lnTo>
                  <a:close/>
                </a:path>
              </a:pathLst>
            </a:custGeom>
            <a:solidFill>
              <a:srgbClr val="F10B0B"/>
            </a:solidFill>
          </p:spPr>
        </p:sp>
        <p:sp>
          <p:nvSpPr>
            <p:cNvPr id="6" name="TextBox 6"/>
            <p:cNvSpPr txBox="1"/>
            <p:nvPr/>
          </p:nvSpPr>
          <p:spPr>
            <a:xfrm>
              <a:off x="0" y="-38100"/>
              <a:ext cx="3040785" cy="312338"/>
            </a:xfrm>
            <a:prstGeom prst="rect">
              <a:avLst/>
            </a:prstGeom>
          </p:spPr>
          <p:txBody>
            <a:bodyPr lIns="50800" tIns="50800" rIns="50800" bIns="50800" rtlCol="0" anchor="ctr"/>
            <a:lstStyle/>
            <a:p>
              <a:pPr algn="ctr">
                <a:lnSpc>
                  <a:spcPts val="2083"/>
                </a:lnSpc>
              </a:pPr>
              <a:endParaRPr/>
            </a:p>
          </p:txBody>
        </p:sp>
      </p:grpSp>
      <p:sp>
        <p:nvSpPr>
          <p:cNvPr id="7" name="Freeform 7"/>
          <p:cNvSpPr/>
          <p:nvPr/>
        </p:nvSpPr>
        <p:spPr>
          <a:xfrm flipH="1" flipV="1">
            <a:off x="-564689" y="-4824657"/>
            <a:ext cx="19417379" cy="7227580"/>
          </a:xfrm>
          <a:custGeom>
            <a:avLst/>
            <a:gdLst/>
            <a:ahLst/>
            <a:cxnLst/>
            <a:rect l="l" t="t" r="r" b="b"/>
            <a:pathLst>
              <a:path w="19417379" h="7227580">
                <a:moveTo>
                  <a:pt x="19417378" y="7227580"/>
                </a:moveTo>
                <a:lnTo>
                  <a:pt x="0" y="7227580"/>
                </a:lnTo>
                <a:lnTo>
                  <a:pt x="0" y="0"/>
                </a:lnTo>
                <a:lnTo>
                  <a:pt x="19417378" y="0"/>
                </a:lnTo>
                <a:lnTo>
                  <a:pt x="19417378" y="7227580"/>
                </a:lnTo>
                <a:close/>
              </a:path>
            </a:pathLst>
          </a:custGeom>
          <a:blipFill>
            <a:blip r:embed="rId3"/>
            <a:stretch>
              <a:fillRect/>
            </a:stretch>
          </a:blipFill>
        </p:spPr>
      </p:sp>
      <p:sp>
        <p:nvSpPr>
          <p:cNvPr id="8" name="Freeform 8"/>
          <p:cNvSpPr/>
          <p:nvPr/>
        </p:nvSpPr>
        <p:spPr>
          <a:xfrm rot="5400000" flipH="1" flipV="1">
            <a:off x="16946377" y="8945377"/>
            <a:ext cx="625846" cy="625846"/>
          </a:xfrm>
          <a:custGeom>
            <a:avLst/>
            <a:gdLst/>
            <a:ahLst/>
            <a:cxnLst/>
            <a:rect l="l" t="t" r="r" b="b"/>
            <a:pathLst>
              <a:path w="625846" h="625846">
                <a:moveTo>
                  <a:pt x="625846" y="625846"/>
                </a:moveTo>
                <a:lnTo>
                  <a:pt x="0" y="625846"/>
                </a:lnTo>
                <a:lnTo>
                  <a:pt x="0" y="0"/>
                </a:lnTo>
                <a:lnTo>
                  <a:pt x="625846" y="0"/>
                </a:lnTo>
                <a:lnTo>
                  <a:pt x="625846" y="625846"/>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4397308" y="9021480"/>
            <a:ext cx="2342463" cy="549742"/>
            <a:chOff x="0" y="0"/>
            <a:chExt cx="1731678" cy="406400"/>
          </a:xfrm>
        </p:grpSpPr>
        <p:sp>
          <p:nvSpPr>
            <p:cNvPr id="10" name="Freeform 10"/>
            <p:cNvSpPr/>
            <p:nvPr/>
          </p:nvSpPr>
          <p:spPr>
            <a:xfrm>
              <a:off x="0" y="0"/>
              <a:ext cx="1731678" cy="406400"/>
            </a:xfrm>
            <a:custGeom>
              <a:avLst/>
              <a:gdLst/>
              <a:ahLst/>
              <a:cxnLst/>
              <a:rect l="l" t="t" r="r" b="b"/>
              <a:pathLst>
                <a:path w="1731678" h="406400">
                  <a:moveTo>
                    <a:pt x="1528478" y="0"/>
                  </a:moveTo>
                  <a:cubicBezTo>
                    <a:pt x="1640703" y="0"/>
                    <a:pt x="1731678" y="90976"/>
                    <a:pt x="1731678" y="203200"/>
                  </a:cubicBezTo>
                  <a:cubicBezTo>
                    <a:pt x="1731678" y="315424"/>
                    <a:pt x="1640703" y="406400"/>
                    <a:pt x="1528478" y="406400"/>
                  </a:cubicBezTo>
                  <a:lnTo>
                    <a:pt x="203200" y="406400"/>
                  </a:lnTo>
                  <a:cubicBezTo>
                    <a:pt x="90976" y="406400"/>
                    <a:pt x="0" y="315424"/>
                    <a:pt x="0" y="203200"/>
                  </a:cubicBezTo>
                  <a:cubicBezTo>
                    <a:pt x="0" y="90976"/>
                    <a:pt x="90976" y="0"/>
                    <a:pt x="203200" y="0"/>
                  </a:cubicBezTo>
                  <a:close/>
                </a:path>
              </a:pathLst>
            </a:custGeom>
            <a:solidFill>
              <a:srgbClr val="F10B0B"/>
            </a:solidFill>
          </p:spPr>
        </p:sp>
        <p:sp>
          <p:nvSpPr>
            <p:cNvPr id="11" name="TextBox 11"/>
            <p:cNvSpPr txBox="1"/>
            <p:nvPr/>
          </p:nvSpPr>
          <p:spPr>
            <a:xfrm>
              <a:off x="0" y="-38100"/>
              <a:ext cx="1731678" cy="444500"/>
            </a:xfrm>
            <a:prstGeom prst="rect">
              <a:avLst/>
            </a:prstGeom>
          </p:spPr>
          <p:txBody>
            <a:bodyPr lIns="50800" tIns="50800" rIns="50800" bIns="50800" rtlCol="0" anchor="ctr"/>
            <a:lstStyle/>
            <a:p>
              <a:pPr algn="ctr">
                <a:lnSpc>
                  <a:spcPts val="2083"/>
                </a:lnSpc>
              </a:pPr>
              <a:endParaRPr/>
            </a:p>
          </p:txBody>
        </p:sp>
      </p:grpSp>
      <p:sp>
        <p:nvSpPr>
          <p:cNvPr id="12" name="Freeform 12"/>
          <p:cNvSpPr/>
          <p:nvPr/>
        </p:nvSpPr>
        <p:spPr>
          <a:xfrm>
            <a:off x="7543800" y="2085355"/>
            <a:ext cx="1692321" cy="1001578"/>
          </a:xfrm>
          <a:custGeom>
            <a:avLst/>
            <a:gdLst/>
            <a:ahLst/>
            <a:cxnLst/>
            <a:rect l="l" t="t" r="r" b="b"/>
            <a:pathLst>
              <a:path w="1692321" h="1001578">
                <a:moveTo>
                  <a:pt x="0" y="0"/>
                </a:moveTo>
                <a:lnTo>
                  <a:pt x="1692321" y="0"/>
                </a:lnTo>
                <a:lnTo>
                  <a:pt x="1692321" y="1001577"/>
                </a:lnTo>
                <a:lnTo>
                  <a:pt x="0" y="1001577"/>
                </a:lnTo>
                <a:lnTo>
                  <a:pt x="0" y="0"/>
                </a:lnTo>
                <a:close/>
              </a:path>
            </a:pathLst>
          </a:custGeom>
          <a:blipFill>
            <a:blip r:embed="rId6"/>
            <a:stretch>
              <a:fillRect/>
            </a:stretch>
          </a:blipFill>
        </p:spPr>
      </p:sp>
      <p:sp>
        <p:nvSpPr>
          <p:cNvPr id="13" name="TextBox 13"/>
          <p:cNvSpPr txBox="1"/>
          <p:nvPr/>
        </p:nvSpPr>
        <p:spPr>
          <a:xfrm>
            <a:off x="3517080" y="3579178"/>
            <a:ext cx="11253841" cy="852340"/>
          </a:xfrm>
          <a:prstGeom prst="rect">
            <a:avLst/>
          </a:prstGeom>
        </p:spPr>
        <p:txBody>
          <a:bodyPr lIns="0" tIns="0" rIns="0" bIns="0" rtlCol="0" anchor="t">
            <a:spAutoFit/>
          </a:bodyPr>
          <a:lstStyle/>
          <a:p>
            <a:pPr algn="l">
              <a:lnSpc>
                <a:spcPts val="7095"/>
              </a:lnSpc>
              <a:spcBef>
                <a:spcPct val="0"/>
              </a:spcBef>
            </a:pPr>
            <a:r>
              <a:rPr lang="en-US" sz="5068">
                <a:solidFill>
                  <a:srgbClr val="FFFFF3"/>
                </a:solidFill>
                <a:latin typeface="Montserrat Bold"/>
                <a:ea typeface="Montserrat Bold"/>
                <a:cs typeface="Montserrat Bold"/>
                <a:sym typeface="Montserrat Bold"/>
              </a:rPr>
              <a:t>YOUTUBE SONG DATA ANALYSIS</a:t>
            </a:r>
          </a:p>
        </p:txBody>
      </p:sp>
      <p:sp>
        <p:nvSpPr>
          <p:cNvPr id="14" name="TextBox 14"/>
          <p:cNvSpPr txBox="1"/>
          <p:nvPr/>
        </p:nvSpPr>
        <p:spPr>
          <a:xfrm>
            <a:off x="5471078" y="4936682"/>
            <a:ext cx="8067190" cy="854075"/>
          </a:xfrm>
          <a:prstGeom prst="rect">
            <a:avLst/>
          </a:prstGeom>
        </p:spPr>
        <p:txBody>
          <a:bodyPr lIns="0" tIns="0" rIns="0" bIns="0" rtlCol="0" anchor="t">
            <a:spAutoFit/>
          </a:bodyPr>
          <a:lstStyle/>
          <a:p>
            <a:pPr algn="l">
              <a:lnSpc>
                <a:spcPts val="7000"/>
              </a:lnSpc>
              <a:spcBef>
                <a:spcPct val="0"/>
              </a:spcBef>
            </a:pPr>
            <a:r>
              <a:rPr lang="en-US" sz="5000" dirty="0">
                <a:solidFill>
                  <a:srgbClr val="FFFFF3"/>
                </a:solidFill>
                <a:latin typeface="Montserrat Heavy"/>
                <a:ea typeface="Montserrat Heavy"/>
                <a:cs typeface="Montserrat Heavy"/>
                <a:sym typeface="Montserrat Heavy"/>
              </a:rPr>
              <a:t>Monika Chhabra</a:t>
            </a:r>
          </a:p>
        </p:txBody>
      </p:sp>
      <p:sp>
        <p:nvSpPr>
          <p:cNvPr id="15" name="TextBox 15"/>
          <p:cNvSpPr txBox="1"/>
          <p:nvPr/>
        </p:nvSpPr>
        <p:spPr>
          <a:xfrm>
            <a:off x="14672180" y="9158092"/>
            <a:ext cx="1792721" cy="247944"/>
          </a:xfrm>
          <a:prstGeom prst="rect">
            <a:avLst/>
          </a:prstGeom>
        </p:spPr>
        <p:txBody>
          <a:bodyPr lIns="0" tIns="0" rIns="0" bIns="0" rtlCol="0" anchor="t">
            <a:spAutoFit/>
          </a:bodyPr>
          <a:lstStyle/>
          <a:p>
            <a:pPr algn="ctr">
              <a:lnSpc>
                <a:spcPts val="2083"/>
              </a:lnSpc>
              <a:spcBef>
                <a:spcPct val="0"/>
              </a:spcBef>
            </a:pPr>
            <a:r>
              <a:rPr lang="en-US" sz="1488" spc="99">
                <a:solidFill>
                  <a:srgbClr val="FFFFF3"/>
                </a:solidFill>
                <a:latin typeface="Montserrat Ultra-Bold"/>
                <a:ea typeface="Montserrat Ultra-Bold"/>
                <a:cs typeface="Montserrat Ultra-Bold"/>
                <a:sym typeface="Montserrat Ultra-Bold"/>
              </a:rPr>
              <a:t>START SLIDE</a:t>
            </a:r>
          </a:p>
        </p:txBody>
      </p:sp>
      <p:sp>
        <p:nvSpPr>
          <p:cNvPr id="16" name="TextBox 16"/>
          <p:cNvSpPr txBox="1"/>
          <p:nvPr/>
        </p:nvSpPr>
        <p:spPr>
          <a:xfrm>
            <a:off x="701160" y="5896265"/>
            <a:ext cx="16885681" cy="2003706"/>
          </a:xfrm>
          <a:prstGeom prst="rect">
            <a:avLst/>
          </a:prstGeom>
        </p:spPr>
        <p:txBody>
          <a:bodyPr lIns="0" tIns="0" rIns="0" bIns="0" rtlCol="0" anchor="t">
            <a:spAutoFit/>
          </a:bodyPr>
          <a:lstStyle/>
          <a:p>
            <a:pPr algn="ctr">
              <a:lnSpc>
                <a:spcPts val="4009"/>
              </a:lnSpc>
              <a:spcBef>
                <a:spcPct val="0"/>
              </a:spcBef>
            </a:pPr>
            <a:r>
              <a:rPr lang="en-US" sz="2863">
                <a:solidFill>
                  <a:srgbClr val="FFFFFF"/>
                </a:solidFill>
                <a:latin typeface="Montserrat Bold"/>
                <a:ea typeface="Montserrat Bold"/>
                <a:cs typeface="Montserrat Bold"/>
                <a:sym typeface="Montserrat Bold"/>
              </a:rPr>
              <a:t>This internship project aims to conduct a comprehensive analysis of YouTube songs data using Power BI. The dataset contains key attributes such as video ID, channel title, title, description, tags, published date, view count, like count, favorite count, comment count, video duration, video definition, and caption details.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7607405" y="-1685642"/>
            <a:ext cx="9290942" cy="11972642"/>
            <a:chOff x="0" y="0"/>
            <a:chExt cx="2446997" cy="3153289"/>
          </a:xfrm>
        </p:grpSpPr>
        <p:sp>
          <p:nvSpPr>
            <p:cNvPr id="4" name="Freeform 4"/>
            <p:cNvSpPr/>
            <p:nvPr/>
          </p:nvSpPr>
          <p:spPr>
            <a:xfrm>
              <a:off x="0" y="0"/>
              <a:ext cx="2446997" cy="3153289"/>
            </a:xfrm>
            <a:custGeom>
              <a:avLst/>
              <a:gdLst/>
              <a:ahLst/>
              <a:cxnLst/>
              <a:rect l="l" t="t" r="r" b="b"/>
              <a:pathLst>
                <a:path w="2446997" h="3153289">
                  <a:moveTo>
                    <a:pt x="0" y="0"/>
                  </a:moveTo>
                  <a:lnTo>
                    <a:pt x="2446997" y="0"/>
                  </a:lnTo>
                  <a:lnTo>
                    <a:pt x="2446997" y="3153289"/>
                  </a:lnTo>
                  <a:lnTo>
                    <a:pt x="0" y="3153289"/>
                  </a:lnTo>
                  <a:close/>
                </a:path>
              </a:pathLst>
            </a:custGeom>
            <a:solidFill>
              <a:srgbClr val="FFFFF3"/>
            </a:solidFill>
          </p:spPr>
        </p:sp>
        <p:sp>
          <p:nvSpPr>
            <p:cNvPr id="5" name="TextBox 5"/>
            <p:cNvSpPr txBox="1"/>
            <p:nvPr/>
          </p:nvSpPr>
          <p:spPr>
            <a:xfrm>
              <a:off x="0" y="-38100"/>
              <a:ext cx="2446997" cy="3191389"/>
            </a:xfrm>
            <a:prstGeom prst="rect">
              <a:avLst/>
            </a:prstGeom>
          </p:spPr>
          <p:txBody>
            <a:bodyPr lIns="50800" tIns="50800" rIns="50800" bIns="50800" rtlCol="0" anchor="ctr"/>
            <a:lstStyle/>
            <a:p>
              <a:pPr algn="ctr">
                <a:lnSpc>
                  <a:spcPts val="2083"/>
                </a:lnSpc>
              </a:pPr>
              <a:endParaRPr/>
            </a:p>
          </p:txBody>
        </p:sp>
      </p:grpSp>
      <p:grpSp>
        <p:nvGrpSpPr>
          <p:cNvPr id="6" name="Group 6"/>
          <p:cNvGrpSpPr/>
          <p:nvPr/>
        </p:nvGrpSpPr>
        <p:grpSpPr>
          <a:xfrm>
            <a:off x="4952322" y="-1495142"/>
            <a:ext cx="13488078" cy="11820242"/>
            <a:chOff x="0" y="0"/>
            <a:chExt cx="3552416" cy="3113150"/>
          </a:xfrm>
        </p:grpSpPr>
        <p:sp>
          <p:nvSpPr>
            <p:cNvPr id="7" name="Freeform 7"/>
            <p:cNvSpPr/>
            <p:nvPr/>
          </p:nvSpPr>
          <p:spPr>
            <a:xfrm>
              <a:off x="0" y="0"/>
              <a:ext cx="3552416" cy="3113150"/>
            </a:xfrm>
            <a:custGeom>
              <a:avLst/>
              <a:gdLst/>
              <a:ahLst/>
              <a:cxnLst/>
              <a:rect l="l" t="t" r="r" b="b"/>
              <a:pathLst>
                <a:path w="3552416" h="3113150">
                  <a:moveTo>
                    <a:pt x="0" y="0"/>
                  </a:moveTo>
                  <a:lnTo>
                    <a:pt x="3552416" y="0"/>
                  </a:lnTo>
                  <a:lnTo>
                    <a:pt x="3552416" y="3113150"/>
                  </a:lnTo>
                  <a:lnTo>
                    <a:pt x="0" y="3113150"/>
                  </a:lnTo>
                  <a:close/>
                </a:path>
              </a:pathLst>
            </a:custGeom>
            <a:solidFill>
              <a:srgbClr val="F10B0B"/>
            </a:solidFill>
          </p:spPr>
        </p:sp>
        <p:sp>
          <p:nvSpPr>
            <p:cNvPr id="8" name="TextBox 8"/>
            <p:cNvSpPr txBox="1"/>
            <p:nvPr/>
          </p:nvSpPr>
          <p:spPr>
            <a:xfrm>
              <a:off x="0" y="-38100"/>
              <a:ext cx="3552416" cy="3151250"/>
            </a:xfrm>
            <a:prstGeom prst="rect">
              <a:avLst/>
            </a:prstGeom>
          </p:spPr>
          <p:txBody>
            <a:bodyPr lIns="50800" tIns="50800" rIns="50800" bIns="50800" rtlCol="0" anchor="ctr"/>
            <a:lstStyle/>
            <a:p>
              <a:pPr algn="ctr">
                <a:lnSpc>
                  <a:spcPts val="2083"/>
                </a:lnSpc>
              </a:pPr>
              <a:endParaRPr/>
            </a:p>
          </p:txBody>
        </p:sp>
      </p:grpSp>
      <p:sp>
        <p:nvSpPr>
          <p:cNvPr id="9" name="Freeform 9"/>
          <p:cNvSpPr/>
          <p:nvPr/>
        </p:nvSpPr>
        <p:spPr>
          <a:xfrm>
            <a:off x="-4426940" y="7360647"/>
            <a:ext cx="9096320" cy="3291214"/>
          </a:xfrm>
          <a:custGeom>
            <a:avLst/>
            <a:gdLst/>
            <a:ahLst/>
            <a:cxnLst/>
            <a:rect l="l" t="t" r="r" b="b"/>
            <a:pathLst>
              <a:path w="9096320" h="3291214">
                <a:moveTo>
                  <a:pt x="0" y="0"/>
                </a:moveTo>
                <a:lnTo>
                  <a:pt x="9096320" y="0"/>
                </a:lnTo>
                <a:lnTo>
                  <a:pt x="9096320" y="3291214"/>
                </a:lnTo>
                <a:lnTo>
                  <a:pt x="0" y="3291214"/>
                </a:lnTo>
                <a:lnTo>
                  <a:pt x="0" y="0"/>
                </a:lnTo>
                <a:close/>
              </a:path>
            </a:pathLst>
          </a:custGeom>
          <a:blipFill>
            <a:blip r:embed="rId3">
              <a:alphaModFix amt="44999"/>
              <a:extLst>
                <a:ext uri="{96DAC541-7B7A-43D3-8B79-37D633B846F1}">
                  <asvg:svgBlip xmlns:asvg="http://schemas.microsoft.com/office/drawing/2016/SVG/main" r:embed="rId4"/>
                </a:ext>
              </a:extLst>
            </a:blip>
            <a:stretch>
              <a:fillRect/>
            </a:stretch>
          </a:blipFill>
        </p:spPr>
      </p:sp>
      <p:sp>
        <p:nvSpPr>
          <p:cNvPr id="10" name="Freeform 10"/>
          <p:cNvSpPr/>
          <p:nvPr/>
        </p:nvSpPr>
        <p:spPr>
          <a:xfrm flipH="1">
            <a:off x="16822356" y="9728001"/>
            <a:ext cx="436944" cy="297916"/>
          </a:xfrm>
          <a:custGeom>
            <a:avLst/>
            <a:gdLst/>
            <a:ahLst/>
            <a:cxnLst/>
            <a:rect l="l" t="t" r="r" b="b"/>
            <a:pathLst>
              <a:path w="436944" h="297916">
                <a:moveTo>
                  <a:pt x="436944" y="0"/>
                </a:moveTo>
                <a:lnTo>
                  <a:pt x="0" y="0"/>
                </a:lnTo>
                <a:lnTo>
                  <a:pt x="0" y="297917"/>
                </a:lnTo>
                <a:lnTo>
                  <a:pt x="436944" y="297917"/>
                </a:lnTo>
                <a:lnTo>
                  <a:pt x="43694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5059040" y="1712846"/>
            <a:ext cx="12969841" cy="7293408"/>
          </a:xfrm>
          <a:custGeom>
            <a:avLst/>
            <a:gdLst/>
            <a:ahLst/>
            <a:cxnLst/>
            <a:rect l="l" t="t" r="r" b="b"/>
            <a:pathLst>
              <a:path w="12969841" h="7293408">
                <a:moveTo>
                  <a:pt x="0" y="0"/>
                </a:moveTo>
                <a:lnTo>
                  <a:pt x="12969841" y="0"/>
                </a:lnTo>
                <a:lnTo>
                  <a:pt x="12969841" y="7293408"/>
                </a:lnTo>
                <a:lnTo>
                  <a:pt x="0" y="7293408"/>
                </a:lnTo>
                <a:lnTo>
                  <a:pt x="0" y="0"/>
                </a:lnTo>
                <a:close/>
              </a:path>
            </a:pathLst>
          </a:custGeom>
          <a:blipFill>
            <a:blip r:embed="rId7"/>
            <a:stretch>
              <a:fillRect/>
            </a:stretch>
          </a:blipFill>
        </p:spPr>
      </p:sp>
      <p:sp>
        <p:nvSpPr>
          <p:cNvPr id="13" name="TextBox 13"/>
          <p:cNvSpPr txBox="1"/>
          <p:nvPr/>
        </p:nvSpPr>
        <p:spPr>
          <a:xfrm>
            <a:off x="0" y="-190500"/>
            <a:ext cx="2149129" cy="1749862"/>
          </a:xfrm>
          <a:prstGeom prst="rect">
            <a:avLst/>
          </a:prstGeom>
        </p:spPr>
        <p:txBody>
          <a:bodyPr lIns="0" tIns="0" rIns="0" bIns="0" rtlCol="0" anchor="t">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09</a:t>
            </a:r>
          </a:p>
        </p:txBody>
      </p:sp>
      <p:sp>
        <p:nvSpPr>
          <p:cNvPr id="14" name="TextBox 14"/>
          <p:cNvSpPr txBox="1"/>
          <p:nvPr/>
        </p:nvSpPr>
        <p:spPr>
          <a:xfrm>
            <a:off x="4801960" y="-123825"/>
            <a:ext cx="8684080" cy="1027986"/>
          </a:xfrm>
          <a:prstGeom prst="rect">
            <a:avLst/>
          </a:prstGeom>
        </p:spPr>
        <p:txBody>
          <a:bodyPr lIns="0" tIns="0" rIns="0" bIns="0" rtlCol="0" anchor="t">
            <a:spAutoFit/>
          </a:bodyPr>
          <a:lstStyle/>
          <a:p>
            <a:pPr algn="l">
              <a:lnSpc>
                <a:spcPts val="8354"/>
              </a:lnSpc>
              <a:spcBef>
                <a:spcPct val="0"/>
              </a:spcBef>
            </a:pPr>
            <a:r>
              <a:rPr lang="en-US" sz="5967">
                <a:solidFill>
                  <a:srgbClr val="000000"/>
                </a:solidFill>
                <a:latin typeface="Montserrat Heavy"/>
                <a:ea typeface="Montserrat Heavy"/>
                <a:cs typeface="Montserrat Heavy"/>
                <a:sym typeface="Montserrat Heavy"/>
              </a:rPr>
              <a:t>Power BI Dashborad</a:t>
            </a:r>
          </a:p>
        </p:txBody>
      </p:sp>
      <p:sp>
        <p:nvSpPr>
          <p:cNvPr id="15" name="TextBox 15"/>
          <p:cNvSpPr txBox="1"/>
          <p:nvPr/>
        </p:nvSpPr>
        <p:spPr>
          <a:xfrm>
            <a:off x="5335871" y="655856"/>
            <a:ext cx="8150169" cy="1027986"/>
          </a:xfrm>
          <a:prstGeom prst="rect">
            <a:avLst/>
          </a:prstGeom>
        </p:spPr>
        <p:txBody>
          <a:bodyPr lIns="0" tIns="0" rIns="0" bIns="0" rtlCol="0" anchor="t">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Song Data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7607405" y="-1685642"/>
            <a:ext cx="9290942" cy="11972642"/>
            <a:chOff x="0" y="0"/>
            <a:chExt cx="2446997" cy="3153289"/>
          </a:xfrm>
        </p:grpSpPr>
        <p:sp>
          <p:nvSpPr>
            <p:cNvPr id="4" name="Freeform 4"/>
            <p:cNvSpPr/>
            <p:nvPr/>
          </p:nvSpPr>
          <p:spPr>
            <a:xfrm>
              <a:off x="0" y="0"/>
              <a:ext cx="2446997" cy="3153289"/>
            </a:xfrm>
            <a:custGeom>
              <a:avLst/>
              <a:gdLst/>
              <a:ahLst/>
              <a:cxnLst/>
              <a:rect l="l" t="t" r="r" b="b"/>
              <a:pathLst>
                <a:path w="2446997" h="3153289">
                  <a:moveTo>
                    <a:pt x="0" y="0"/>
                  </a:moveTo>
                  <a:lnTo>
                    <a:pt x="2446997" y="0"/>
                  </a:lnTo>
                  <a:lnTo>
                    <a:pt x="2446997" y="3153289"/>
                  </a:lnTo>
                  <a:lnTo>
                    <a:pt x="0" y="3153289"/>
                  </a:lnTo>
                  <a:close/>
                </a:path>
              </a:pathLst>
            </a:custGeom>
            <a:solidFill>
              <a:srgbClr val="FFFFF3"/>
            </a:solidFill>
          </p:spPr>
        </p:sp>
        <p:sp>
          <p:nvSpPr>
            <p:cNvPr id="5" name="TextBox 5"/>
            <p:cNvSpPr txBox="1"/>
            <p:nvPr/>
          </p:nvSpPr>
          <p:spPr>
            <a:xfrm>
              <a:off x="0" y="-38100"/>
              <a:ext cx="2446997" cy="3191389"/>
            </a:xfrm>
            <a:prstGeom prst="rect">
              <a:avLst/>
            </a:prstGeom>
          </p:spPr>
          <p:txBody>
            <a:bodyPr lIns="50800" tIns="50800" rIns="50800" bIns="50800" rtlCol="0" anchor="ctr"/>
            <a:lstStyle/>
            <a:p>
              <a:pPr algn="ctr">
                <a:lnSpc>
                  <a:spcPts val="2083"/>
                </a:lnSpc>
              </a:pPr>
              <a:endParaRPr/>
            </a:p>
          </p:txBody>
        </p:sp>
      </p:grpSp>
      <p:grpSp>
        <p:nvGrpSpPr>
          <p:cNvPr id="6" name="Group 6"/>
          <p:cNvGrpSpPr/>
          <p:nvPr/>
        </p:nvGrpSpPr>
        <p:grpSpPr>
          <a:xfrm>
            <a:off x="4799922" y="-1533242"/>
            <a:ext cx="13488078" cy="11820242"/>
            <a:chOff x="0" y="0"/>
            <a:chExt cx="3552416" cy="3113150"/>
          </a:xfrm>
        </p:grpSpPr>
        <p:sp>
          <p:nvSpPr>
            <p:cNvPr id="7" name="Freeform 7"/>
            <p:cNvSpPr/>
            <p:nvPr/>
          </p:nvSpPr>
          <p:spPr>
            <a:xfrm>
              <a:off x="0" y="0"/>
              <a:ext cx="3552416" cy="3113150"/>
            </a:xfrm>
            <a:custGeom>
              <a:avLst/>
              <a:gdLst/>
              <a:ahLst/>
              <a:cxnLst/>
              <a:rect l="l" t="t" r="r" b="b"/>
              <a:pathLst>
                <a:path w="3552416" h="3113150">
                  <a:moveTo>
                    <a:pt x="0" y="0"/>
                  </a:moveTo>
                  <a:lnTo>
                    <a:pt x="3552416" y="0"/>
                  </a:lnTo>
                  <a:lnTo>
                    <a:pt x="3552416" y="3113150"/>
                  </a:lnTo>
                  <a:lnTo>
                    <a:pt x="0" y="3113150"/>
                  </a:lnTo>
                  <a:close/>
                </a:path>
              </a:pathLst>
            </a:custGeom>
            <a:solidFill>
              <a:srgbClr val="F10B0B"/>
            </a:solidFill>
          </p:spPr>
        </p:sp>
        <p:sp>
          <p:nvSpPr>
            <p:cNvPr id="8" name="TextBox 8"/>
            <p:cNvSpPr txBox="1"/>
            <p:nvPr/>
          </p:nvSpPr>
          <p:spPr>
            <a:xfrm>
              <a:off x="0" y="-38100"/>
              <a:ext cx="3552416" cy="3151250"/>
            </a:xfrm>
            <a:prstGeom prst="rect">
              <a:avLst/>
            </a:prstGeom>
          </p:spPr>
          <p:txBody>
            <a:bodyPr lIns="50800" tIns="50800" rIns="50800" bIns="50800" rtlCol="0" anchor="ctr"/>
            <a:lstStyle/>
            <a:p>
              <a:pPr algn="ctr">
                <a:lnSpc>
                  <a:spcPts val="2083"/>
                </a:lnSpc>
              </a:pPr>
              <a:endParaRPr/>
            </a:p>
          </p:txBody>
        </p:sp>
      </p:grpSp>
      <p:sp>
        <p:nvSpPr>
          <p:cNvPr id="9" name="Freeform 9"/>
          <p:cNvSpPr/>
          <p:nvPr/>
        </p:nvSpPr>
        <p:spPr>
          <a:xfrm>
            <a:off x="-4426940" y="7360647"/>
            <a:ext cx="9096320" cy="3291214"/>
          </a:xfrm>
          <a:custGeom>
            <a:avLst/>
            <a:gdLst/>
            <a:ahLst/>
            <a:cxnLst/>
            <a:rect l="l" t="t" r="r" b="b"/>
            <a:pathLst>
              <a:path w="9096320" h="3291214">
                <a:moveTo>
                  <a:pt x="0" y="0"/>
                </a:moveTo>
                <a:lnTo>
                  <a:pt x="9096320" y="0"/>
                </a:lnTo>
                <a:lnTo>
                  <a:pt x="9096320" y="3291214"/>
                </a:lnTo>
                <a:lnTo>
                  <a:pt x="0" y="3291214"/>
                </a:lnTo>
                <a:lnTo>
                  <a:pt x="0" y="0"/>
                </a:lnTo>
                <a:close/>
              </a:path>
            </a:pathLst>
          </a:custGeom>
          <a:blipFill>
            <a:blip r:embed="rId3">
              <a:alphaModFix amt="44999"/>
              <a:extLst>
                <a:ext uri="{96DAC541-7B7A-43D3-8B79-37D633B846F1}">
                  <asvg:svgBlip xmlns:asvg="http://schemas.microsoft.com/office/drawing/2016/SVG/main" r:embed="rId4"/>
                </a:ext>
              </a:extLst>
            </a:blip>
            <a:stretch>
              <a:fillRect/>
            </a:stretch>
          </a:blipFill>
        </p:spPr>
      </p:sp>
      <p:sp>
        <p:nvSpPr>
          <p:cNvPr id="10" name="Freeform 10"/>
          <p:cNvSpPr/>
          <p:nvPr/>
        </p:nvSpPr>
        <p:spPr>
          <a:xfrm flipH="1">
            <a:off x="16822356" y="9728001"/>
            <a:ext cx="436944" cy="297916"/>
          </a:xfrm>
          <a:custGeom>
            <a:avLst/>
            <a:gdLst/>
            <a:ahLst/>
            <a:cxnLst/>
            <a:rect l="l" t="t" r="r" b="b"/>
            <a:pathLst>
              <a:path w="436944" h="297916">
                <a:moveTo>
                  <a:pt x="436944" y="0"/>
                </a:moveTo>
                <a:lnTo>
                  <a:pt x="0" y="0"/>
                </a:lnTo>
                <a:lnTo>
                  <a:pt x="0" y="297917"/>
                </a:lnTo>
                <a:lnTo>
                  <a:pt x="436944" y="297917"/>
                </a:lnTo>
                <a:lnTo>
                  <a:pt x="43694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5110811" y="2049996"/>
            <a:ext cx="12969841" cy="7208304"/>
          </a:xfrm>
          <a:custGeom>
            <a:avLst/>
            <a:gdLst/>
            <a:ahLst/>
            <a:cxnLst/>
            <a:rect l="l" t="t" r="r" b="b"/>
            <a:pathLst>
              <a:path w="12969841" h="7208304">
                <a:moveTo>
                  <a:pt x="0" y="0"/>
                </a:moveTo>
                <a:lnTo>
                  <a:pt x="12969841" y="0"/>
                </a:lnTo>
                <a:lnTo>
                  <a:pt x="12969841" y="7208304"/>
                </a:lnTo>
                <a:lnTo>
                  <a:pt x="0" y="7208304"/>
                </a:lnTo>
                <a:lnTo>
                  <a:pt x="0" y="0"/>
                </a:lnTo>
                <a:close/>
              </a:path>
            </a:pathLst>
          </a:custGeom>
          <a:blipFill>
            <a:blip r:embed="rId7"/>
            <a:stretch>
              <a:fillRect/>
            </a:stretch>
          </a:blipFill>
        </p:spPr>
      </p:sp>
      <p:sp>
        <p:nvSpPr>
          <p:cNvPr id="13" name="TextBox 13"/>
          <p:cNvSpPr txBox="1"/>
          <p:nvPr/>
        </p:nvSpPr>
        <p:spPr>
          <a:xfrm>
            <a:off x="0" y="-190500"/>
            <a:ext cx="2149129" cy="1749862"/>
          </a:xfrm>
          <a:prstGeom prst="rect">
            <a:avLst/>
          </a:prstGeom>
        </p:spPr>
        <p:txBody>
          <a:bodyPr lIns="0" tIns="0" rIns="0" bIns="0" rtlCol="0" anchor="t">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10</a:t>
            </a:r>
          </a:p>
        </p:txBody>
      </p:sp>
      <p:sp>
        <p:nvSpPr>
          <p:cNvPr id="14" name="TextBox 14"/>
          <p:cNvSpPr txBox="1"/>
          <p:nvPr/>
        </p:nvSpPr>
        <p:spPr>
          <a:xfrm>
            <a:off x="4801960" y="-123825"/>
            <a:ext cx="8684080" cy="1027986"/>
          </a:xfrm>
          <a:prstGeom prst="rect">
            <a:avLst/>
          </a:prstGeom>
        </p:spPr>
        <p:txBody>
          <a:bodyPr lIns="0" tIns="0" rIns="0" bIns="0" rtlCol="0" anchor="t">
            <a:spAutoFit/>
          </a:bodyPr>
          <a:lstStyle/>
          <a:p>
            <a:pPr algn="l">
              <a:lnSpc>
                <a:spcPts val="8354"/>
              </a:lnSpc>
              <a:spcBef>
                <a:spcPct val="0"/>
              </a:spcBef>
            </a:pPr>
            <a:r>
              <a:rPr lang="en-US" sz="5967">
                <a:solidFill>
                  <a:srgbClr val="000000"/>
                </a:solidFill>
                <a:latin typeface="Montserrat Heavy"/>
                <a:ea typeface="Montserrat Heavy"/>
                <a:cs typeface="Montserrat Heavy"/>
                <a:sym typeface="Montserrat Heavy"/>
              </a:rPr>
              <a:t>Power BI Dashborad</a:t>
            </a:r>
          </a:p>
        </p:txBody>
      </p:sp>
      <p:sp>
        <p:nvSpPr>
          <p:cNvPr id="15" name="TextBox 15"/>
          <p:cNvSpPr txBox="1"/>
          <p:nvPr/>
        </p:nvSpPr>
        <p:spPr>
          <a:xfrm>
            <a:off x="5335871" y="655856"/>
            <a:ext cx="8150169" cy="1027986"/>
          </a:xfrm>
          <a:prstGeom prst="rect">
            <a:avLst/>
          </a:prstGeom>
        </p:spPr>
        <p:txBody>
          <a:bodyPr lIns="0" tIns="0" rIns="0" bIns="0" rtlCol="0" anchor="t">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Song Data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0B0B"/>
        </a:solidFill>
        <a:effectLst/>
      </p:bgPr>
    </p:bg>
    <p:spTree>
      <p:nvGrpSpPr>
        <p:cNvPr id="1" name=""/>
        <p:cNvGrpSpPr/>
        <p:nvPr/>
      </p:nvGrpSpPr>
      <p:grpSpPr>
        <a:xfrm>
          <a:off x="0" y="0"/>
          <a:ext cx="0" cy="0"/>
          <a:chOff x="0" y="0"/>
          <a:chExt cx="0" cy="0"/>
        </a:xfrm>
      </p:grpSpPr>
      <p:grpSp>
        <p:nvGrpSpPr>
          <p:cNvPr id="2" name="Group 2"/>
          <p:cNvGrpSpPr/>
          <p:nvPr/>
        </p:nvGrpSpPr>
        <p:grpSpPr>
          <a:xfrm>
            <a:off x="-992909" y="8924050"/>
            <a:ext cx="20273818" cy="628826"/>
            <a:chOff x="0" y="0"/>
            <a:chExt cx="5339606" cy="165617"/>
          </a:xfrm>
        </p:grpSpPr>
        <p:sp>
          <p:nvSpPr>
            <p:cNvPr id="3" name="Freeform 3"/>
            <p:cNvSpPr/>
            <p:nvPr/>
          </p:nvSpPr>
          <p:spPr>
            <a:xfrm>
              <a:off x="0" y="0"/>
              <a:ext cx="5339606" cy="165617"/>
            </a:xfrm>
            <a:custGeom>
              <a:avLst/>
              <a:gdLst/>
              <a:ahLst/>
              <a:cxnLst/>
              <a:rect l="l" t="t" r="r" b="b"/>
              <a:pathLst>
                <a:path w="5339606" h="165617">
                  <a:moveTo>
                    <a:pt x="0" y="0"/>
                  </a:moveTo>
                  <a:lnTo>
                    <a:pt x="5339606" y="0"/>
                  </a:lnTo>
                  <a:lnTo>
                    <a:pt x="5339606" y="165617"/>
                  </a:lnTo>
                  <a:lnTo>
                    <a:pt x="0" y="165617"/>
                  </a:lnTo>
                  <a:close/>
                </a:path>
              </a:pathLst>
            </a:custGeom>
            <a:solidFill>
              <a:srgbClr val="FFFFF3"/>
            </a:solidFill>
          </p:spPr>
        </p:sp>
        <p:sp>
          <p:nvSpPr>
            <p:cNvPr id="4" name="TextBox 4"/>
            <p:cNvSpPr txBox="1"/>
            <p:nvPr/>
          </p:nvSpPr>
          <p:spPr>
            <a:xfrm>
              <a:off x="0" y="-38100"/>
              <a:ext cx="5339606" cy="203717"/>
            </a:xfrm>
            <a:prstGeom prst="rect">
              <a:avLst/>
            </a:prstGeom>
          </p:spPr>
          <p:txBody>
            <a:bodyPr lIns="50800" tIns="50800" rIns="50800" bIns="50800" rtlCol="0" anchor="ctr"/>
            <a:lstStyle/>
            <a:p>
              <a:pPr algn="ctr">
                <a:lnSpc>
                  <a:spcPts val="2083"/>
                </a:lnSpc>
              </a:pPr>
              <a:endParaRPr/>
            </a:p>
          </p:txBody>
        </p:sp>
      </p:grpSp>
      <p:sp>
        <p:nvSpPr>
          <p:cNvPr id="5" name="TextBox 5"/>
          <p:cNvSpPr txBox="1"/>
          <p:nvPr/>
        </p:nvSpPr>
        <p:spPr>
          <a:xfrm>
            <a:off x="0" y="45314"/>
            <a:ext cx="1197783" cy="983386"/>
          </a:xfrm>
          <a:prstGeom prst="rect">
            <a:avLst/>
          </a:prstGeom>
        </p:spPr>
        <p:txBody>
          <a:bodyPr lIns="0" tIns="0" rIns="0" bIns="0" rtlCol="0" anchor="t">
            <a:spAutoFit/>
          </a:bodyPr>
          <a:lstStyle/>
          <a:p>
            <a:pPr algn="ctr">
              <a:lnSpc>
                <a:spcPts val="8003"/>
              </a:lnSpc>
              <a:spcBef>
                <a:spcPct val="0"/>
              </a:spcBef>
            </a:pPr>
            <a:r>
              <a:rPr lang="en-US" sz="5717" spc="383">
                <a:solidFill>
                  <a:srgbClr val="FFFFF3"/>
                </a:solidFill>
                <a:latin typeface="Montserrat Heavy"/>
                <a:ea typeface="Montserrat Heavy"/>
                <a:cs typeface="Montserrat Heavy"/>
                <a:sym typeface="Montserrat Heavy"/>
              </a:rPr>
              <a:t>11</a:t>
            </a:r>
          </a:p>
        </p:txBody>
      </p:sp>
      <p:sp>
        <p:nvSpPr>
          <p:cNvPr id="6" name="TextBox 6"/>
          <p:cNvSpPr txBox="1"/>
          <p:nvPr/>
        </p:nvSpPr>
        <p:spPr>
          <a:xfrm>
            <a:off x="8170794" y="904875"/>
            <a:ext cx="4979057" cy="1027986"/>
          </a:xfrm>
          <a:prstGeom prst="rect">
            <a:avLst/>
          </a:prstGeom>
        </p:spPr>
        <p:txBody>
          <a:bodyPr lIns="0" tIns="0" rIns="0" bIns="0" rtlCol="0" anchor="t">
            <a:spAutoFit/>
          </a:bodyPr>
          <a:lstStyle/>
          <a:p>
            <a:pPr algn="l">
              <a:lnSpc>
                <a:spcPts val="8354"/>
              </a:lnSpc>
              <a:spcBef>
                <a:spcPct val="0"/>
              </a:spcBef>
            </a:pPr>
            <a:r>
              <a:rPr lang="en-US" sz="5967">
                <a:solidFill>
                  <a:srgbClr val="000000"/>
                </a:solidFill>
                <a:latin typeface="Montserrat Heavy"/>
                <a:ea typeface="Montserrat Heavy"/>
                <a:cs typeface="Montserrat Heavy"/>
                <a:sym typeface="Montserrat Heavy"/>
              </a:rPr>
              <a:t> Conculsion </a:t>
            </a:r>
          </a:p>
        </p:txBody>
      </p:sp>
      <p:sp>
        <p:nvSpPr>
          <p:cNvPr id="7" name="TextBox 7"/>
          <p:cNvSpPr txBox="1"/>
          <p:nvPr/>
        </p:nvSpPr>
        <p:spPr>
          <a:xfrm>
            <a:off x="416281" y="904875"/>
            <a:ext cx="7967558" cy="1027986"/>
          </a:xfrm>
          <a:prstGeom prst="rect">
            <a:avLst/>
          </a:prstGeom>
        </p:spPr>
        <p:txBody>
          <a:bodyPr lIns="0" tIns="0" rIns="0" bIns="0" rtlCol="0" anchor="t">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Songs Data Visuals</a:t>
            </a:r>
          </a:p>
        </p:txBody>
      </p:sp>
      <p:sp>
        <p:nvSpPr>
          <p:cNvPr id="8" name="TextBox 8"/>
          <p:cNvSpPr txBox="1"/>
          <p:nvPr/>
        </p:nvSpPr>
        <p:spPr>
          <a:xfrm>
            <a:off x="413373" y="1962721"/>
            <a:ext cx="17461254" cy="7590155"/>
          </a:xfrm>
          <a:prstGeom prst="rect">
            <a:avLst/>
          </a:prstGeom>
        </p:spPr>
        <p:txBody>
          <a:bodyPr lIns="0" tIns="0" rIns="0" bIns="0" rtlCol="0" anchor="t">
            <a:spAutoFit/>
          </a:bodyPr>
          <a:lstStyle/>
          <a:p>
            <a:pPr algn="just">
              <a:lnSpc>
                <a:spcPts val="3220"/>
              </a:lnSpc>
            </a:pPr>
            <a:r>
              <a:rPr lang="en-US" sz="2300">
                <a:solidFill>
                  <a:srgbClr val="FFFFFF"/>
                </a:solidFill>
                <a:latin typeface="Montserrat Bold"/>
                <a:ea typeface="Montserrat Bold"/>
                <a:cs typeface="Montserrat Bold"/>
                <a:sym typeface="Montserrat Bold"/>
              </a:rPr>
              <a:t>Top 7 songs are most liked by public - the song are as follow - Vaaste Song, Lut Gaya, Khairi, Saayan Ji, Guru Randhawa, Nach Meri Rani all these songs tends to treand and listened more and liked by public because of Genre: Synthwave, Pop. Themes: Heartbreak, longing, and reconciliation. Musical Elements: 80s synths, upbeat tempo, catchy melody. This analysis showcases a well-rounded musical taste that values emotional depth, varied genres, and strong melodies.</a:t>
            </a:r>
          </a:p>
          <a:p>
            <a:pPr algn="just">
              <a:lnSpc>
                <a:spcPts val="3220"/>
              </a:lnSpc>
            </a:pPr>
            <a:r>
              <a:rPr lang="en-US" sz="2300">
                <a:solidFill>
                  <a:srgbClr val="FFFFFF"/>
                </a:solidFill>
                <a:latin typeface="Montserrat Bold"/>
                <a:ea typeface="Montserrat Bold"/>
                <a:cs typeface="Montserrat Bold"/>
                <a:sym typeface="Montserrat Bold"/>
              </a:rPr>
              <a:t>These song - Vaaste Song, Lut Gaya, Khairi, Saayan Ji, Guru Randhawa, Nach Meri Rani are mostly trended in year </a:t>
            </a:r>
            <a:r>
              <a:rPr lang="en-US" sz="2300">
                <a:solidFill>
                  <a:srgbClr val="000000"/>
                </a:solidFill>
                <a:latin typeface="Montserrat Bold"/>
                <a:ea typeface="Montserrat Bold"/>
                <a:cs typeface="Montserrat Bold"/>
                <a:sym typeface="Montserrat Bold"/>
              </a:rPr>
              <a:t>2021</a:t>
            </a:r>
            <a:r>
              <a:rPr lang="en-US" sz="2300">
                <a:solidFill>
                  <a:srgbClr val="FFFFFF"/>
                </a:solidFill>
                <a:latin typeface="Montserrat Bold"/>
                <a:ea typeface="Montserrat Bold"/>
                <a:cs typeface="Montserrat Bold"/>
                <a:sym typeface="Montserrat Bold"/>
              </a:rPr>
              <a:t>. </a:t>
            </a:r>
          </a:p>
          <a:p>
            <a:pPr algn="just">
              <a:lnSpc>
                <a:spcPts val="3220"/>
              </a:lnSpc>
            </a:pPr>
            <a:endParaRPr lang="en-US" sz="2300">
              <a:solidFill>
                <a:srgbClr val="FFFFFF"/>
              </a:solidFill>
              <a:latin typeface="Montserrat Bold"/>
              <a:ea typeface="Montserrat Bold"/>
              <a:cs typeface="Montserrat Bold"/>
              <a:sym typeface="Montserrat Bold"/>
            </a:endParaRPr>
          </a:p>
          <a:p>
            <a:pPr algn="just">
              <a:lnSpc>
                <a:spcPts val="3220"/>
              </a:lnSpc>
            </a:pPr>
            <a:r>
              <a:rPr lang="en-US" sz="2300">
                <a:solidFill>
                  <a:srgbClr val="FFFFFF"/>
                </a:solidFill>
                <a:latin typeface="Montserrat Bold"/>
                <a:ea typeface="Montserrat Bold"/>
                <a:cs typeface="Montserrat Bold"/>
                <a:sym typeface="Montserrat Bold"/>
              </a:rPr>
              <a:t>Top 7 songs are most commented by public - The songs Guru Randhawa has the most popular commented song around 4.2 Million public commented the song. Vaaste Song, Yo yo honey singh, Lut Gaya, Saayan Ji, Guru Randhawa, First Kiss  all these are commented by public around 2.8 - 3.4 million people.</a:t>
            </a:r>
          </a:p>
          <a:p>
            <a:pPr algn="just">
              <a:lnSpc>
                <a:spcPts val="3220"/>
              </a:lnSpc>
            </a:pPr>
            <a:r>
              <a:rPr lang="en-US" sz="2300">
                <a:solidFill>
                  <a:srgbClr val="FFFFFF"/>
                </a:solidFill>
                <a:latin typeface="Montserrat Bold"/>
                <a:ea typeface="Montserrat Bold"/>
                <a:cs typeface="Montserrat Bold"/>
                <a:sym typeface="Montserrat Bold"/>
              </a:rPr>
              <a:t> These songs were mostly commented by people in the lockdown period in the year </a:t>
            </a:r>
            <a:r>
              <a:rPr lang="en-US" sz="2300">
                <a:solidFill>
                  <a:srgbClr val="000000"/>
                </a:solidFill>
                <a:latin typeface="Montserrat Bold"/>
                <a:ea typeface="Montserrat Bold"/>
                <a:cs typeface="Montserrat Bold"/>
                <a:sym typeface="Montserrat Bold"/>
              </a:rPr>
              <a:t>2020 - 2021</a:t>
            </a:r>
            <a:r>
              <a:rPr lang="en-US" sz="2300">
                <a:solidFill>
                  <a:srgbClr val="FFFFFF"/>
                </a:solidFill>
                <a:latin typeface="Montserrat Bold"/>
                <a:ea typeface="Montserrat Bold"/>
                <a:cs typeface="Montserrat Bold"/>
                <a:sym typeface="Montserrat Bold"/>
              </a:rPr>
              <a:t>.</a:t>
            </a:r>
          </a:p>
          <a:p>
            <a:pPr algn="just">
              <a:lnSpc>
                <a:spcPts val="3220"/>
              </a:lnSpc>
            </a:pPr>
            <a:endParaRPr lang="en-US" sz="2300">
              <a:solidFill>
                <a:srgbClr val="FFFFFF"/>
              </a:solidFill>
              <a:latin typeface="Montserrat Bold"/>
              <a:ea typeface="Montserrat Bold"/>
              <a:cs typeface="Montserrat Bold"/>
              <a:sym typeface="Montserrat Bold"/>
            </a:endParaRPr>
          </a:p>
          <a:p>
            <a:pPr algn="just">
              <a:lnSpc>
                <a:spcPts val="3220"/>
              </a:lnSpc>
            </a:pPr>
            <a:r>
              <a:rPr lang="en-US" sz="2300">
                <a:solidFill>
                  <a:srgbClr val="FFFFFF"/>
                </a:solidFill>
                <a:latin typeface="Montserrat Bold"/>
                <a:ea typeface="Montserrat Bold"/>
                <a:cs typeface="Montserrat Bold"/>
                <a:sym typeface="Montserrat Bold"/>
              </a:rPr>
              <a:t>Top 7 songs are most viewed by public -  The songs Guru Randhawa has the most popular commented song around 2.2 Billion public viewed the song. Vaaste Song, Guru Randhawa, Lut Gaya, DILBAAR Lyrics, Cham Cham, SIMMBA are the trending songs have been  viewed by public.</a:t>
            </a:r>
          </a:p>
          <a:p>
            <a:pPr algn="just">
              <a:lnSpc>
                <a:spcPts val="3220"/>
              </a:lnSpc>
            </a:pPr>
            <a:r>
              <a:rPr lang="en-US" sz="2300">
                <a:solidFill>
                  <a:srgbClr val="FFFFFF"/>
                </a:solidFill>
                <a:latin typeface="Montserrat Bold"/>
                <a:ea typeface="Montserrat Bold"/>
                <a:cs typeface="Montserrat Bold"/>
                <a:sym typeface="Montserrat Bold"/>
              </a:rPr>
              <a:t> These songs were mostly just viewed by people in the lockdown period in the year </a:t>
            </a:r>
            <a:r>
              <a:rPr lang="en-US" sz="2300">
                <a:solidFill>
                  <a:srgbClr val="000000"/>
                </a:solidFill>
                <a:latin typeface="Montserrat Bold"/>
                <a:ea typeface="Montserrat Bold"/>
                <a:cs typeface="Montserrat Bold"/>
                <a:sym typeface="Montserrat Bold"/>
              </a:rPr>
              <a:t>2019 - 2020.</a:t>
            </a:r>
            <a:r>
              <a:rPr lang="en-US" sz="2300">
                <a:solidFill>
                  <a:srgbClr val="FFFFFF"/>
                </a:solidFill>
                <a:latin typeface="Montserrat Bold"/>
                <a:ea typeface="Montserrat Bold"/>
                <a:cs typeface="Montserrat Bold"/>
                <a:sym typeface="Montserrat Bold"/>
              </a:rPr>
              <a:t> </a:t>
            </a:r>
          </a:p>
          <a:p>
            <a:pPr algn="just">
              <a:lnSpc>
                <a:spcPts val="3220"/>
              </a:lnSpc>
            </a:pPr>
            <a:endParaRPr lang="en-US" sz="2300">
              <a:solidFill>
                <a:srgbClr val="FFFFFF"/>
              </a:solidFill>
              <a:latin typeface="Montserrat Bold"/>
              <a:ea typeface="Montserrat Bold"/>
              <a:cs typeface="Montserrat Bold"/>
              <a:sym typeface="Montserrat Bold"/>
            </a:endParaRPr>
          </a:p>
          <a:p>
            <a:pPr algn="ctr">
              <a:lnSpc>
                <a:spcPts val="3220"/>
              </a:lnSpc>
              <a:spcBef>
                <a:spcPct val="0"/>
              </a:spcBef>
            </a:pPr>
            <a:endParaRPr lang="en-US" sz="2300">
              <a:solidFill>
                <a:srgbClr val="FFFFFF"/>
              </a:solidFill>
              <a:latin typeface="Montserrat Bold"/>
              <a:ea typeface="Montserrat Bold"/>
              <a:cs typeface="Montserrat Bold"/>
              <a:sym typeface="Montserrat Bold"/>
            </a:endParaRPr>
          </a:p>
        </p:txBody>
      </p:sp>
      <p:sp>
        <p:nvSpPr>
          <p:cNvPr id="9" name="Freeform 9"/>
          <p:cNvSpPr/>
          <p:nvPr/>
        </p:nvSpPr>
        <p:spPr>
          <a:xfrm flipH="1">
            <a:off x="17440827" y="9800526"/>
            <a:ext cx="436944" cy="297916"/>
          </a:xfrm>
          <a:custGeom>
            <a:avLst/>
            <a:gdLst/>
            <a:ahLst/>
            <a:cxnLst/>
            <a:rect l="l" t="t" r="r" b="b"/>
            <a:pathLst>
              <a:path w="436944" h="297916">
                <a:moveTo>
                  <a:pt x="436944" y="0"/>
                </a:moveTo>
                <a:lnTo>
                  <a:pt x="0" y="0"/>
                </a:lnTo>
                <a:lnTo>
                  <a:pt x="0" y="297916"/>
                </a:lnTo>
                <a:lnTo>
                  <a:pt x="436944" y="297916"/>
                </a:lnTo>
                <a:lnTo>
                  <a:pt x="436944"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Freeform 2"/>
          <p:cNvSpPr/>
          <p:nvPr/>
        </p:nvSpPr>
        <p:spPr>
          <a:xfrm>
            <a:off x="2076125" y="36295"/>
            <a:ext cx="9096320" cy="3291214"/>
          </a:xfrm>
          <a:custGeom>
            <a:avLst/>
            <a:gdLst/>
            <a:ahLst/>
            <a:cxnLst/>
            <a:rect l="l" t="t" r="r" b="b"/>
            <a:pathLst>
              <a:path w="9096320" h="3291214">
                <a:moveTo>
                  <a:pt x="0" y="0"/>
                </a:moveTo>
                <a:lnTo>
                  <a:pt x="9096320" y="0"/>
                </a:lnTo>
                <a:lnTo>
                  <a:pt x="9096320" y="3291214"/>
                </a:lnTo>
                <a:lnTo>
                  <a:pt x="0" y="3291214"/>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sp>
        <p:nvSpPr>
          <p:cNvPr id="3" name="Freeform 3"/>
          <p:cNvSpPr/>
          <p:nvPr/>
        </p:nvSpPr>
        <p:spPr>
          <a:xfrm>
            <a:off x="802604" y="2458785"/>
            <a:ext cx="9141206" cy="6981596"/>
          </a:xfrm>
          <a:custGeom>
            <a:avLst/>
            <a:gdLst/>
            <a:ahLst/>
            <a:cxnLst/>
            <a:rect l="l" t="t" r="r" b="b"/>
            <a:pathLst>
              <a:path w="9141206" h="6981596">
                <a:moveTo>
                  <a:pt x="0" y="0"/>
                </a:moveTo>
                <a:lnTo>
                  <a:pt x="9141206" y="0"/>
                </a:lnTo>
                <a:lnTo>
                  <a:pt x="9141206" y="6981596"/>
                </a:lnTo>
                <a:lnTo>
                  <a:pt x="0" y="6981596"/>
                </a:lnTo>
                <a:lnTo>
                  <a:pt x="0" y="0"/>
                </a:lnTo>
                <a:close/>
              </a:path>
            </a:pathLst>
          </a:custGeom>
          <a:blipFill>
            <a:blip r:embed="rId4"/>
            <a:stretch>
              <a:fillRect/>
            </a:stretch>
          </a:blipFill>
        </p:spPr>
      </p:sp>
      <p:grpSp>
        <p:nvGrpSpPr>
          <p:cNvPr id="4" name="Group 4"/>
          <p:cNvGrpSpPr/>
          <p:nvPr/>
        </p:nvGrpSpPr>
        <p:grpSpPr>
          <a:xfrm>
            <a:off x="1028700" y="2694781"/>
            <a:ext cx="8689015" cy="4625015"/>
            <a:chOff x="0" y="0"/>
            <a:chExt cx="1346156" cy="716536"/>
          </a:xfrm>
        </p:grpSpPr>
        <p:sp>
          <p:nvSpPr>
            <p:cNvPr id="5" name="Freeform 5"/>
            <p:cNvSpPr/>
            <p:nvPr/>
          </p:nvSpPr>
          <p:spPr>
            <a:xfrm>
              <a:off x="0" y="0"/>
              <a:ext cx="1346156" cy="716536"/>
            </a:xfrm>
            <a:custGeom>
              <a:avLst/>
              <a:gdLst/>
              <a:ahLst/>
              <a:cxnLst/>
              <a:rect l="l" t="t" r="r" b="b"/>
              <a:pathLst>
                <a:path w="1346156" h="716536">
                  <a:moveTo>
                    <a:pt x="0" y="0"/>
                  </a:moveTo>
                  <a:lnTo>
                    <a:pt x="1346156" y="0"/>
                  </a:lnTo>
                  <a:lnTo>
                    <a:pt x="1346156" y="716536"/>
                  </a:lnTo>
                  <a:lnTo>
                    <a:pt x="0" y="716536"/>
                  </a:lnTo>
                  <a:close/>
                </a:path>
              </a:pathLst>
            </a:custGeom>
            <a:blipFill>
              <a:blip r:embed="rId5"/>
              <a:stretch>
                <a:fillRect t="-2827" b="-2925"/>
              </a:stretch>
            </a:blipFill>
          </p:spPr>
        </p:sp>
      </p:grpSp>
      <p:grpSp>
        <p:nvGrpSpPr>
          <p:cNvPr id="6" name="Group 6"/>
          <p:cNvGrpSpPr/>
          <p:nvPr/>
        </p:nvGrpSpPr>
        <p:grpSpPr>
          <a:xfrm>
            <a:off x="10601897" y="-1388606"/>
            <a:ext cx="7052153" cy="14676378"/>
            <a:chOff x="0" y="0"/>
            <a:chExt cx="1857357" cy="3865383"/>
          </a:xfrm>
        </p:grpSpPr>
        <p:sp>
          <p:nvSpPr>
            <p:cNvPr id="7" name="Freeform 7"/>
            <p:cNvSpPr/>
            <p:nvPr/>
          </p:nvSpPr>
          <p:spPr>
            <a:xfrm>
              <a:off x="0" y="0"/>
              <a:ext cx="1857357" cy="3865383"/>
            </a:xfrm>
            <a:custGeom>
              <a:avLst/>
              <a:gdLst/>
              <a:ahLst/>
              <a:cxnLst/>
              <a:rect l="l" t="t" r="r" b="b"/>
              <a:pathLst>
                <a:path w="1857357" h="3865383">
                  <a:moveTo>
                    <a:pt x="0" y="0"/>
                  </a:moveTo>
                  <a:lnTo>
                    <a:pt x="1857357" y="0"/>
                  </a:lnTo>
                  <a:lnTo>
                    <a:pt x="1857357" y="3865383"/>
                  </a:lnTo>
                  <a:lnTo>
                    <a:pt x="0" y="3865383"/>
                  </a:lnTo>
                  <a:close/>
                </a:path>
              </a:pathLst>
            </a:custGeom>
            <a:solidFill>
              <a:srgbClr val="F10B0B"/>
            </a:solidFill>
          </p:spPr>
        </p:sp>
        <p:sp>
          <p:nvSpPr>
            <p:cNvPr id="8" name="TextBox 8"/>
            <p:cNvSpPr txBox="1"/>
            <p:nvPr/>
          </p:nvSpPr>
          <p:spPr>
            <a:xfrm>
              <a:off x="0" y="-38100"/>
              <a:ext cx="1857357" cy="3903483"/>
            </a:xfrm>
            <a:prstGeom prst="rect">
              <a:avLst/>
            </a:prstGeom>
          </p:spPr>
          <p:txBody>
            <a:bodyPr lIns="50800" tIns="50800" rIns="50800" bIns="50800" rtlCol="0" anchor="ctr"/>
            <a:lstStyle/>
            <a:p>
              <a:pPr algn="ctr">
                <a:lnSpc>
                  <a:spcPts val="2083"/>
                </a:lnSpc>
              </a:pPr>
              <a:endParaRPr/>
            </a:p>
          </p:txBody>
        </p:sp>
      </p:grpSp>
      <p:grpSp>
        <p:nvGrpSpPr>
          <p:cNvPr id="9" name="Group 9"/>
          <p:cNvGrpSpPr/>
          <p:nvPr/>
        </p:nvGrpSpPr>
        <p:grpSpPr>
          <a:xfrm>
            <a:off x="17259300" y="-1605661"/>
            <a:ext cx="6839107" cy="14676378"/>
            <a:chOff x="0" y="0"/>
            <a:chExt cx="1801246" cy="3865383"/>
          </a:xfrm>
        </p:grpSpPr>
        <p:sp>
          <p:nvSpPr>
            <p:cNvPr id="10" name="Freeform 10"/>
            <p:cNvSpPr/>
            <p:nvPr/>
          </p:nvSpPr>
          <p:spPr>
            <a:xfrm>
              <a:off x="0" y="0"/>
              <a:ext cx="1801246" cy="3865383"/>
            </a:xfrm>
            <a:custGeom>
              <a:avLst/>
              <a:gdLst/>
              <a:ahLst/>
              <a:cxnLst/>
              <a:rect l="l" t="t" r="r" b="b"/>
              <a:pathLst>
                <a:path w="1801246" h="3865383">
                  <a:moveTo>
                    <a:pt x="0" y="0"/>
                  </a:moveTo>
                  <a:lnTo>
                    <a:pt x="1801246" y="0"/>
                  </a:lnTo>
                  <a:lnTo>
                    <a:pt x="1801246" y="3865383"/>
                  </a:lnTo>
                  <a:lnTo>
                    <a:pt x="0" y="3865383"/>
                  </a:lnTo>
                  <a:close/>
                </a:path>
              </a:pathLst>
            </a:custGeom>
            <a:solidFill>
              <a:srgbClr val="000000"/>
            </a:solidFill>
          </p:spPr>
        </p:sp>
        <p:sp>
          <p:nvSpPr>
            <p:cNvPr id="11" name="TextBox 11"/>
            <p:cNvSpPr txBox="1"/>
            <p:nvPr/>
          </p:nvSpPr>
          <p:spPr>
            <a:xfrm>
              <a:off x="0" y="-38100"/>
              <a:ext cx="1801246" cy="3903483"/>
            </a:xfrm>
            <a:prstGeom prst="rect">
              <a:avLst/>
            </a:prstGeom>
          </p:spPr>
          <p:txBody>
            <a:bodyPr lIns="50800" tIns="50800" rIns="50800" bIns="50800" rtlCol="0" anchor="ctr"/>
            <a:lstStyle/>
            <a:p>
              <a:pPr algn="ctr">
                <a:lnSpc>
                  <a:spcPts val="2083"/>
                </a:lnSpc>
              </a:pPr>
              <a:endParaRPr/>
            </a:p>
          </p:txBody>
        </p:sp>
      </p:grpSp>
      <p:sp>
        <p:nvSpPr>
          <p:cNvPr id="12" name="TextBox 12"/>
          <p:cNvSpPr txBox="1"/>
          <p:nvPr/>
        </p:nvSpPr>
        <p:spPr>
          <a:xfrm>
            <a:off x="180231" y="-67960"/>
            <a:ext cx="2149129" cy="1749862"/>
          </a:xfrm>
          <a:prstGeom prst="rect">
            <a:avLst/>
          </a:prstGeom>
        </p:spPr>
        <p:txBody>
          <a:bodyPr lIns="0" tIns="0" rIns="0" bIns="0" rtlCol="0" anchor="t">
            <a:spAutoFit/>
          </a:bodyPr>
          <a:lstStyle/>
          <a:p>
            <a:pPr algn="ctr">
              <a:lnSpc>
                <a:spcPts val="14360"/>
              </a:lnSpc>
              <a:spcBef>
                <a:spcPct val="0"/>
              </a:spcBef>
            </a:pPr>
            <a:r>
              <a:rPr lang="en-US" sz="10257" spc="687">
                <a:solidFill>
                  <a:srgbClr val="F10B0B"/>
                </a:solidFill>
                <a:latin typeface="Montserrat Heavy"/>
                <a:ea typeface="Montserrat Heavy"/>
                <a:cs typeface="Montserrat Heavy"/>
                <a:sym typeface="Montserrat Heavy"/>
              </a:rPr>
              <a:t>13</a:t>
            </a:r>
          </a:p>
        </p:txBody>
      </p:sp>
      <p:sp>
        <p:nvSpPr>
          <p:cNvPr id="13" name="Freeform 13"/>
          <p:cNvSpPr/>
          <p:nvPr/>
        </p:nvSpPr>
        <p:spPr>
          <a:xfrm flipH="1">
            <a:off x="17560164" y="4709372"/>
            <a:ext cx="436944" cy="297916"/>
          </a:xfrm>
          <a:custGeom>
            <a:avLst/>
            <a:gdLst/>
            <a:ahLst/>
            <a:cxnLst/>
            <a:rect l="l" t="t" r="r" b="b"/>
            <a:pathLst>
              <a:path w="436944" h="297916">
                <a:moveTo>
                  <a:pt x="436943" y="0"/>
                </a:moveTo>
                <a:lnTo>
                  <a:pt x="0" y="0"/>
                </a:lnTo>
                <a:lnTo>
                  <a:pt x="0" y="297916"/>
                </a:lnTo>
                <a:lnTo>
                  <a:pt x="436943" y="297916"/>
                </a:lnTo>
                <a:lnTo>
                  <a:pt x="43694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0990452" y="778396"/>
            <a:ext cx="5304081" cy="2083716"/>
          </a:xfrm>
          <a:prstGeom prst="rect">
            <a:avLst/>
          </a:prstGeom>
        </p:spPr>
        <p:txBody>
          <a:bodyPr lIns="0" tIns="0" rIns="0" bIns="0" rtlCol="0" anchor="t">
            <a:spAutoFit/>
          </a:bodyPr>
          <a:lstStyle/>
          <a:p>
            <a:pPr algn="l">
              <a:lnSpc>
                <a:spcPts val="8354"/>
              </a:lnSpc>
              <a:spcBef>
                <a:spcPct val="0"/>
              </a:spcBef>
            </a:pPr>
            <a:r>
              <a:rPr lang="en-US" sz="5967">
                <a:solidFill>
                  <a:srgbClr val="000000"/>
                </a:solidFill>
                <a:latin typeface="Montserrat Bold"/>
                <a:ea typeface="Montserrat Bold"/>
                <a:cs typeface="Montserrat Bold"/>
                <a:sym typeface="Montserrat Bold"/>
              </a:rPr>
              <a:t>Power BI Published</a:t>
            </a:r>
          </a:p>
        </p:txBody>
      </p:sp>
      <p:sp>
        <p:nvSpPr>
          <p:cNvPr id="15" name="TextBox 15"/>
          <p:cNvSpPr txBox="1"/>
          <p:nvPr/>
        </p:nvSpPr>
        <p:spPr>
          <a:xfrm>
            <a:off x="11103763" y="2862112"/>
            <a:ext cx="5928408" cy="1027986"/>
          </a:xfrm>
          <a:prstGeom prst="rect">
            <a:avLst/>
          </a:prstGeom>
        </p:spPr>
        <p:txBody>
          <a:bodyPr lIns="0" tIns="0" rIns="0" bIns="0" rtlCol="0" anchor="t">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Website Link</a:t>
            </a:r>
          </a:p>
        </p:txBody>
      </p:sp>
      <p:sp>
        <p:nvSpPr>
          <p:cNvPr id="16" name="TextBox 16"/>
          <p:cNvSpPr txBox="1"/>
          <p:nvPr/>
        </p:nvSpPr>
        <p:spPr>
          <a:xfrm>
            <a:off x="11172445" y="4285612"/>
            <a:ext cx="5859725" cy="4154805"/>
          </a:xfrm>
          <a:prstGeom prst="rect">
            <a:avLst/>
          </a:prstGeom>
        </p:spPr>
        <p:txBody>
          <a:bodyPr lIns="0" tIns="0" rIns="0" bIns="0" rtlCol="0" anchor="t">
            <a:spAutoFit/>
          </a:bodyPr>
          <a:lstStyle/>
          <a:p>
            <a:pPr algn="l">
              <a:lnSpc>
                <a:spcPts val="3220"/>
              </a:lnSpc>
            </a:pPr>
            <a:r>
              <a:rPr lang="en-US" sz="2300" dirty="0">
                <a:solidFill>
                  <a:srgbClr val="C1FF72"/>
                </a:solidFill>
                <a:latin typeface="Montserrat Bold"/>
                <a:ea typeface="Montserrat Bold"/>
                <a:cs typeface="Montserrat Bold"/>
                <a:sym typeface="Montserrat Bold"/>
              </a:rPr>
              <a:t>Please click on the below link to watch</a:t>
            </a:r>
            <a:r>
              <a:rPr lang="en-US" sz="2300" dirty="0">
                <a:solidFill>
                  <a:srgbClr val="000000"/>
                </a:solidFill>
                <a:latin typeface="Montserrat Bold"/>
                <a:ea typeface="Montserrat Bold"/>
                <a:cs typeface="Montserrat Bold"/>
                <a:sym typeface="Montserrat Bold"/>
              </a:rPr>
              <a:t> LIVE DASHBOARD</a:t>
            </a:r>
            <a:r>
              <a:rPr lang="en-US" sz="2300" dirty="0">
                <a:solidFill>
                  <a:srgbClr val="FFDE59"/>
                </a:solidFill>
                <a:latin typeface="Montserrat Bold"/>
                <a:ea typeface="Montserrat Bold"/>
                <a:cs typeface="Montserrat Bold"/>
                <a:sym typeface="Montserrat Bold"/>
              </a:rPr>
              <a:t> </a:t>
            </a:r>
          </a:p>
          <a:p>
            <a:pPr algn="l">
              <a:lnSpc>
                <a:spcPts val="3220"/>
              </a:lnSpc>
            </a:pPr>
            <a:endParaRPr lang="en-US" sz="2300" dirty="0">
              <a:solidFill>
                <a:srgbClr val="FFDE59"/>
              </a:solidFill>
              <a:latin typeface="Montserrat Bold"/>
              <a:ea typeface="Montserrat Bold"/>
              <a:cs typeface="Montserrat Bold"/>
              <a:sym typeface="Montserrat Bold"/>
            </a:endParaRPr>
          </a:p>
          <a:p>
            <a:pPr algn="l">
              <a:lnSpc>
                <a:spcPts val="3919"/>
              </a:lnSpc>
              <a:spcBef>
                <a:spcPct val="0"/>
              </a:spcBef>
            </a:pPr>
            <a:r>
              <a:rPr lang="en-US" sz="2799" dirty="0">
                <a:solidFill>
                  <a:srgbClr val="5CE1E6"/>
                </a:solidFill>
                <a:latin typeface="Montserrat Bold"/>
                <a:ea typeface="Montserrat Bold"/>
                <a:cs typeface="Montserrat Bold"/>
                <a:sym typeface="Montserrat Bold"/>
              </a:rPr>
              <a:t>https://app.powerbi.com/view?r=eyJrIjoiZjU0ZjIxNmEtMTkxNS00MzZmLThlMjAtMzlkZWZlZDVkNDQwIiwidCI6IjQ5NmE3ZmFlLTM0ZmUtNDJmNS1iNjYzLTc3MjFlNmZhYzA0MCJ9</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917339" y="926185"/>
            <a:ext cx="2149129" cy="1749862"/>
          </a:xfrm>
          <a:prstGeom prst="rect">
            <a:avLst/>
          </a:prstGeom>
        </p:spPr>
        <p:txBody>
          <a:bodyPr lIns="0" tIns="0" rIns="0" bIns="0" rtlCol="0" anchor="t">
            <a:spAutoFit/>
          </a:bodyPr>
          <a:lstStyle/>
          <a:p>
            <a:pPr algn="ctr">
              <a:lnSpc>
                <a:spcPts val="14360"/>
              </a:lnSpc>
              <a:spcBef>
                <a:spcPct val="0"/>
              </a:spcBef>
            </a:pPr>
            <a:r>
              <a:rPr lang="en-US" sz="10257" spc="687" dirty="0">
                <a:latin typeface="Montserrat Heavy"/>
                <a:ea typeface="Montserrat Heavy"/>
                <a:cs typeface="Montserrat Heavy"/>
                <a:sym typeface="Montserrat Heavy"/>
              </a:rPr>
              <a:t>14</a:t>
            </a:r>
          </a:p>
        </p:txBody>
      </p:sp>
      <p:sp>
        <p:nvSpPr>
          <p:cNvPr id="9" name="TextBox 9"/>
          <p:cNvSpPr txBox="1"/>
          <p:nvPr/>
        </p:nvSpPr>
        <p:spPr>
          <a:xfrm>
            <a:off x="3663617" y="2940001"/>
            <a:ext cx="8002679" cy="2581875"/>
          </a:xfrm>
          <a:prstGeom prst="rect">
            <a:avLst/>
          </a:prstGeom>
        </p:spPr>
        <p:txBody>
          <a:bodyPr lIns="0" tIns="0" rIns="0" bIns="0" rtlCol="0" anchor="t">
            <a:spAutoFit/>
          </a:bodyPr>
          <a:lstStyle/>
          <a:p>
            <a:pPr algn="l">
              <a:lnSpc>
                <a:spcPts val="21147"/>
              </a:lnSpc>
              <a:spcBef>
                <a:spcPct val="0"/>
              </a:spcBef>
            </a:pPr>
            <a:r>
              <a:rPr lang="en-US" sz="15105" dirty="0">
                <a:latin typeface="Montserrat Bold"/>
                <a:ea typeface="Montserrat Bold"/>
                <a:cs typeface="Montserrat Bold"/>
                <a:sym typeface="Montserrat Bold"/>
              </a:rPr>
              <a:t>THANK</a:t>
            </a:r>
          </a:p>
        </p:txBody>
      </p:sp>
      <p:sp>
        <p:nvSpPr>
          <p:cNvPr id="10" name="TextBox 10"/>
          <p:cNvSpPr txBox="1"/>
          <p:nvPr/>
        </p:nvSpPr>
        <p:spPr>
          <a:xfrm>
            <a:off x="9716238" y="4711347"/>
            <a:ext cx="5858361" cy="2581875"/>
          </a:xfrm>
          <a:prstGeom prst="rect">
            <a:avLst/>
          </a:prstGeom>
        </p:spPr>
        <p:txBody>
          <a:bodyPr lIns="0" tIns="0" rIns="0" bIns="0" rtlCol="0" anchor="t">
            <a:spAutoFit/>
          </a:bodyPr>
          <a:lstStyle/>
          <a:p>
            <a:pPr algn="l">
              <a:lnSpc>
                <a:spcPts val="21147"/>
              </a:lnSpc>
              <a:spcBef>
                <a:spcPct val="0"/>
              </a:spcBef>
            </a:pPr>
            <a:r>
              <a:rPr lang="en-US" sz="15105" dirty="0">
                <a:solidFill>
                  <a:srgbClr val="F10B0B"/>
                </a:solidFill>
                <a:latin typeface="Montserrat Heavy"/>
                <a:ea typeface="Montserrat Heavy"/>
                <a:cs typeface="Montserrat Heavy"/>
                <a:sym typeface="Montserrat Heavy"/>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14876" y="1302886"/>
            <a:ext cx="15461325" cy="8015589"/>
            <a:chOff x="0" y="0"/>
            <a:chExt cx="4072119" cy="2111102"/>
          </a:xfrm>
        </p:grpSpPr>
        <p:sp>
          <p:nvSpPr>
            <p:cNvPr id="3" name="Freeform 3"/>
            <p:cNvSpPr/>
            <p:nvPr/>
          </p:nvSpPr>
          <p:spPr>
            <a:xfrm>
              <a:off x="0" y="0"/>
              <a:ext cx="4072118" cy="2111102"/>
            </a:xfrm>
            <a:custGeom>
              <a:avLst/>
              <a:gdLst/>
              <a:ahLst/>
              <a:cxnLst/>
              <a:rect l="l" t="t" r="r" b="b"/>
              <a:pathLst>
                <a:path w="4072118" h="2111102">
                  <a:moveTo>
                    <a:pt x="0" y="0"/>
                  </a:moveTo>
                  <a:lnTo>
                    <a:pt x="4072118" y="0"/>
                  </a:lnTo>
                  <a:lnTo>
                    <a:pt x="4072118" y="2111102"/>
                  </a:lnTo>
                  <a:lnTo>
                    <a:pt x="0" y="2111102"/>
                  </a:lnTo>
                  <a:close/>
                </a:path>
              </a:pathLst>
            </a:custGeom>
            <a:solidFill>
              <a:srgbClr val="FFFFF3"/>
            </a:solidFill>
          </p:spPr>
        </p:sp>
        <p:sp>
          <p:nvSpPr>
            <p:cNvPr id="4" name="TextBox 4"/>
            <p:cNvSpPr txBox="1"/>
            <p:nvPr/>
          </p:nvSpPr>
          <p:spPr>
            <a:xfrm>
              <a:off x="0" y="-38100"/>
              <a:ext cx="4072119" cy="2149202"/>
            </a:xfrm>
            <a:prstGeom prst="rect">
              <a:avLst/>
            </a:prstGeom>
          </p:spPr>
          <p:txBody>
            <a:bodyPr lIns="50800" tIns="50800" rIns="50800" bIns="50800" rtlCol="0" anchor="ctr"/>
            <a:lstStyle/>
            <a:p>
              <a:pPr algn="ctr">
                <a:lnSpc>
                  <a:spcPts val="2083"/>
                </a:lnSpc>
              </a:pPr>
              <a:endParaRPr/>
            </a:p>
          </p:txBody>
        </p:sp>
      </p:grpSp>
      <p:grpSp>
        <p:nvGrpSpPr>
          <p:cNvPr id="5" name="Group 5"/>
          <p:cNvGrpSpPr/>
          <p:nvPr/>
        </p:nvGrpSpPr>
        <p:grpSpPr>
          <a:xfrm>
            <a:off x="777227" y="-399948"/>
            <a:ext cx="1834678" cy="11300907"/>
            <a:chOff x="0" y="0"/>
            <a:chExt cx="483207" cy="2976371"/>
          </a:xfrm>
        </p:grpSpPr>
        <p:sp>
          <p:nvSpPr>
            <p:cNvPr id="6" name="Freeform 6"/>
            <p:cNvSpPr/>
            <p:nvPr/>
          </p:nvSpPr>
          <p:spPr>
            <a:xfrm>
              <a:off x="0" y="0"/>
              <a:ext cx="483207" cy="2976370"/>
            </a:xfrm>
            <a:custGeom>
              <a:avLst/>
              <a:gdLst/>
              <a:ahLst/>
              <a:cxnLst/>
              <a:rect l="l" t="t" r="r" b="b"/>
              <a:pathLst>
                <a:path w="483207" h="2976370">
                  <a:moveTo>
                    <a:pt x="0" y="0"/>
                  </a:moveTo>
                  <a:lnTo>
                    <a:pt x="483207" y="0"/>
                  </a:lnTo>
                  <a:lnTo>
                    <a:pt x="483207" y="2976370"/>
                  </a:lnTo>
                  <a:lnTo>
                    <a:pt x="0" y="2976370"/>
                  </a:lnTo>
                  <a:close/>
                </a:path>
              </a:pathLst>
            </a:custGeom>
            <a:solidFill>
              <a:srgbClr val="F10B0B"/>
            </a:solidFill>
          </p:spPr>
        </p:sp>
        <p:sp>
          <p:nvSpPr>
            <p:cNvPr id="7" name="TextBox 7"/>
            <p:cNvSpPr txBox="1"/>
            <p:nvPr/>
          </p:nvSpPr>
          <p:spPr>
            <a:xfrm>
              <a:off x="0" y="-38100"/>
              <a:ext cx="483207" cy="3014471"/>
            </a:xfrm>
            <a:prstGeom prst="rect">
              <a:avLst/>
            </a:prstGeom>
          </p:spPr>
          <p:txBody>
            <a:bodyPr lIns="50800" tIns="50800" rIns="50800" bIns="50800" rtlCol="0" anchor="ctr"/>
            <a:lstStyle/>
            <a:p>
              <a:pPr algn="ctr">
                <a:lnSpc>
                  <a:spcPts val="2083"/>
                </a:lnSpc>
              </a:pPr>
              <a:endParaRPr/>
            </a:p>
          </p:txBody>
        </p:sp>
      </p:grpSp>
      <p:grpSp>
        <p:nvGrpSpPr>
          <p:cNvPr id="8" name="Group 8"/>
          <p:cNvGrpSpPr/>
          <p:nvPr/>
        </p:nvGrpSpPr>
        <p:grpSpPr>
          <a:xfrm>
            <a:off x="14501451" y="1242711"/>
            <a:ext cx="3786549" cy="8015589"/>
            <a:chOff x="0" y="0"/>
            <a:chExt cx="586636" cy="1241825"/>
          </a:xfrm>
        </p:grpSpPr>
        <p:sp>
          <p:nvSpPr>
            <p:cNvPr id="9" name="Freeform 9"/>
            <p:cNvSpPr/>
            <p:nvPr/>
          </p:nvSpPr>
          <p:spPr>
            <a:xfrm>
              <a:off x="0" y="0"/>
              <a:ext cx="586636" cy="1241824"/>
            </a:xfrm>
            <a:custGeom>
              <a:avLst/>
              <a:gdLst/>
              <a:ahLst/>
              <a:cxnLst/>
              <a:rect l="l" t="t" r="r" b="b"/>
              <a:pathLst>
                <a:path w="586636" h="1241824">
                  <a:moveTo>
                    <a:pt x="0" y="0"/>
                  </a:moveTo>
                  <a:lnTo>
                    <a:pt x="586636" y="0"/>
                  </a:lnTo>
                  <a:lnTo>
                    <a:pt x="586636" y="1241824"/>
                  </a:lnTo>
                  <a:lnTo>
                    <a:pt x="0" y="1241824"/>
                  </a:lnTo>
                  <a:close/>
                </a:path>
              </a:pathLst>
            </a:custGeom>
            <a:blipFill>
              <a:blip r:embed="rId2"/>
              <a:stretch>
                <a:fillRect l="-108764" r="-108764"/>
              </a:stretch>
            </a:blipFill>
          </p:spPr>
        </p:sp>
      </p:grpSp>
      <p:sp>
        <p:nvSpPr>
          <p:cNvPr id="10" name="Freeform 10"/>
          <p:cNvSpPr/>
          <p:nvPr/>
        </p:nvSpPr>
        <p:spPr>
          <a:xfrm flipH="1">
            <a:off x="1476094" y="9568348"/>
            <a:ext cx="436944" cy="297916"/>
          </a:xfrm>
          <a:custGeom>
            <a:avLst/>
            <a:gdLst/>
            <a:ahLst/>
            <a:cxnLst/>
            <a:rect l="l" t="t" r="r" b="b"/>
            <a:pathLst>
              <a:path w="436944" h="297916">
                <a:moveTo>
                  <a:pt x="436944" y="0"/>
                </a:moveTo>
                <a:lnTo>
                  <a:pt x="0" y="0"/>
                </a:lnTo>
                <a:lnTo>
                  <a:pt x="0" y="297916"/>
                </a:lnTo>
                <a:lnTo>
                  <a:pt x="436944" y="297916"/>
                </a:lnTo>
                <a:lnTo>
                  <a:pt x="43694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831183" y="190059"/>
            <a:ext cx="1780722" cy="978550"/>
          </a:xfrm>
          <a:prstGeom prst="rect">
            <a:avLst/>
          </a:prstGeom>
        </p:spPr>
        <p:txBody>
          <a:bodyPr lIns="0" tIns="0" rIns="0" bIns="0" rtlCol="0" anchor="t">
            <a:spAutoFit/>
          </a:bodyPr>
          <a:lstStyle/>
          <a:p>
            <a:pPr algn="ctr">
              <a:lnSpc>
                <a:spcPts val="8014"/>
              </a:lnSpc>
              <a:spcBef>
                <a:spcPct val="0"/>
              </a:spcBef>
            </a:pPr>
            <a:r>
              <a:rPr lang="en-US" sz="5724" spc="383">
                <a:solidFill>
                  <a:srgbClr val="FFFFF3"/>
                </a:solidFill>
                <a:latin typeface="Montserrat Heavy"/>
                <a:ea typeface="Montserrat Heavy"/>
                <a:cs typeface="Montserrat Heavy"/>
                <a:sym typeface="Montserrat Heavy"/>
              </a:rPr>
              <a:t>02</a:t>
            </a:r>
          </a:p>
        </p:txBody>
      </p:sp>
      <p:sp>
        <p:nvSpPr>
          <p:cNvPr id="12" name="TextBox 12"/>
          <p:cNvSpPr txBox="1"/>
          <p:nvPr/>
        </p:nvSpPr>
        <p:spPr>
          <a:xfrm>
            <a:off x="2966169" y="1464507"/>
            <a:ext cx="5304081" cy="1027986"/>
          </a:xfrm>
          <a:prstGeom prst="rect">
            <a:avLst/>
          </a:prstGeom>
        </p:spPr>
        <p:txBody>
          <a:bodyPr lIns="0" tIns="0" rIns="0" bIns="0" rtlCol="0" anchor="t">
            <a:spAutoFit/>
          </a:bodyPr>
          <a:lstStyle/>
          <a:p>
            <a:pPr algn="l">
              <a:lnSpc>
                <a:spcPts val="8354"/>
              </a:lnSpc>
              <a:spcBef>
                <a:spcPct val="0"/>
              </a:spcBef>
            </a:pPr>
            <a:r>
              <a:rPr lang="en-US" sz="5967">
                <a:solidFill>
                  <a:srgbClr val="000000"/>
                </a:solidFill>
                <a:latin typeface="Montserrat Bold"/>
                <a:ea typeface="Montserrat Bold"/>
                <a:cs typeface="Montserrat Bold"/>
                <a:sym typeface="Montserrat Bold"/>
              </a:rPr>
              <a:t>PROBLEM</a:t>
            </a:r>
          </a:p>
        </p:txBody>
      </p:sp>
      <p:sp>
        <p:nvSpPr>
          <p:cNvPr id="13" name="TextBox 13"/>
          <p:cNvSpPr txBox="1"/>
          <p:nvPr/>
        </p:nvSpPr>
        <p:spPr>
          <a:xfrm>
            <a:off x="2966169" y="2465108"/>
            <a:ext cx="5441446" cy="1027986"/>
          </a:xfrm>
          <a:prstGeom prst="rect">
            <a:avLst/>
          </a:prstGeom>
        </p:spPr>
        <p:txBody>
          <a:bodyPr lIns="0" tIns="0" rIns="0" bIns="0" rtlCol="0" anchor="t">
            <a:spAutoFit/>
          </a:bodyPr>
          <a:lstStyle/>
          <a:p>
            <a:pPr algn="l">
              <a:lnSpc>
                <a:spcPts val="8354"/>
              </a:lnSpc>
              <a:spcBef>
                <a:spcPct val="0"/>
              </a:spcBef>
            </a:pPr>
            <a:r>
              <a:rPr lang="en-US" sz="5967">
                <a:solidFill>
                  <a:srgbClr val="F10B0B"/>
                </a:solidFill>
                <a:latin typeface="Montserrat Heavy"/>
                <a:ea typeface="Montserrat Heavy"/>
                <a:cs typeface="Montserrat Heavy"/>
                <a:sym typeface="Montserrat Heavy"/>
              </a:rPr>
              <a:t>STATEMENT</a:t>
            </a:r>
          </a:p>
        </p:txBody>
      </p:sp>
      <p:sp>
        <p:nvSpPr>
          <p:cNvPr id="14" name="TextBox 14"/>
          <p:cNvSpPr txBox="1"/>
          <p:nvPr/>
        </p:nvSpPr>
        <p:spPr>
          <a:xfrm>
            <a:off x="2217020" y="3531194"/>
            <a:ext cx="12106459" cy="5330814"/>
          </a:xfrm>
          <a:prstGeom prst="rect">
            <a:avLst/>
          </a:prstGeom>
        </p:spPr>
        <p:txBody>
          <a:bodyPr lIns="0" tIns="0" rIns="0" bIns="0" rtlCol="0" anchor="t">
            <a:spAutoFit/>
          </a:bodyPr>
          <a:lstStyle/>
          <a:p>
            <a:pPr marL="593819" lvl="1" indent="-296910" algn="just">
              <a:lnSpc>
                <a:spcPts val="3850"/>
              </a:lnSpc>
              <a:buFont typeface="Arial"/>
              <a:buChar char="•"/>
            </a:pPr>
            <a:r>
              <a:rPr lang="en-US" sz="2750">
                <a:solidFill>
                  <a:srgbClr val="000000"/>
                </a:solidFill>
                <a:latin typeface="Montserrat"/>
                <a:ea typeface="Montserrat"/>
                <a:cs typeface="Montserrat"/>
                <a:sym typeface="Montserrat"/>
              </a:rPr>
              <a:t>A comprehensive analysis of YouTube songs data using Power BI. </a:t>
            </a:r>
          </a:p>
          <a:p>
            <a:pPr marL="593819" lvl="1" indent="-296910" algn="just">
              <a:lnSpc>
                <a:spcPts val="3850"/>
              </a:lnSpc>
              <a:buFont typeface="Arial"/>
              <a:buChar char="•"/>
            </a:pPr>
            <a:r>
              <a:rPr lang="en-US" sz="2750">
                <a:solidFill>
                  <a:srgbClr val="000000"/>
                </a:solidFill>
                <a:latin typeface="Montserrat"/>
                <a:ea typeface="Montserrat"/>
                <a:cs typeface="Montserrat"/>
                <a:sym typeface="Montserrat"/>
              </a:rPr>
              <a:t>The dataset contains key attributes such as video ID, channel title, title, description, tags, published date, view count, like count, favorite count, comment count, video duration, video definition, and caption details. </a:t>
            </a:r>
          </a:p>
          <a:p>
            <a:pPr marL="593819" lvl="1" indent="-296910" algn="just">
              <a:lnSpc>
                <a:spcPts val="3850"/>
              </a:lnSpc>
              <a:buFont typeface="Arial"/>
              <a:buChar char="•"/>
            </a:pPr>
            <a:r>
              <a:rPr lang="en-US" sz="2750">
                <a:solidFill>
                  <a:srgbClr val="000000"/>
                </a:solidFill>
                <a:latin typeface="Montserrat"/>
                <a:ea typeface="Montserrat"/>
                <a:cs typeface="Montserrat"/>
                <a:sym typeface="Montserrat"/>
              </a:rPr>
              <a:t>The goal is to utilize Power BI to create insightful visualizations and reports that provide a deeper understanding of YouTube songs' performance, popularity, and user engagement. </a:t>
            </a:r>
          </a:p>
          <a:p>
            <a:pPr marL="593819" lvl="1" indent="-296910" algn="just">
              <a:lnSpc>
                <a:spcPts val="3850"/>
              </a:lnSpc>
              <a:buFont typeface="Arial"/>
              <a:buChar char="•"/>
            </a:pPr>
            <a:r>
              <a:rPr lang="en-US" sz="2750">
                <a:solidFill>
                  <a:srgbClr val="000000"/>
                </a:solidFill>
                <a:latin typeface="Montserrat"/>
                <a:ea typeface="Montserrat"/>
                <a:cs typeface="Montserrat"/>
                <a:sym typeface="Montserrat"/>
              </a:rPr>
              <a:t>The analysis aims to uncover trends, preferences, and patterns in the data to aid content creators and stakeholders in optimizing their YouTube song content.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0B0B"/>
        </a:solidFill>
        <a:effectLst/>
      </p:bgPr>
    </p:bg>
    <p:spTree>
      <p:nvGrpSpPr>
        <p:cNvPr id="1" name=""/>
        <p:cNvGrpSpPr/>
        <p:nvPr/>
      </p:nvGrpSpPr>
      <p:grpSpPr>
        <a:xfrm>
          <a:off x="0" y="0"/>
          <a:ext cx="0" cy="0"/>
          <a:chOff x="0" y="0"/>
          <a:chExt cx="0" cy="0"/>
        </a:xfrm>
      </p:grpSpPr>
      <p:sp>
        <p:nvSpPr>
          <p:cNvPr id="2" name="AutoShape 2"/>
          <p:cNvSpPr/>
          <p:nvPr/>
        </p:nvSpPr>
        <p:spPr>
          <a:xfrm flipV="1">
            <a:off x="5290337" y="-2492763"/>
            <a:ext cx="0" cy="12779763"/>
          </a:xfrm>
          <a:prstGeom prst="line">
            <a:avLst/>
          </a:prstGeom>
          <a:ln w="38100" cap="flat">
            <a:solidFill>
              <a:srgbClr val="FFFFFF"/>
            </a:solidFill>
            <a:prstDash val="solid"/>
            <a:headEnd type="none" w="sm" len="sm"/>
            <a:tailEnd type="none" w="sm" len="sm"/>
          </a:ln>
        </p:spPr>
      </p:sp>
      <p:sp>
        <p:nvSpPr>
          <p:cNvPr id="6" name="Freeform 6"/>
          <p:cNvSpPr/>
          <p:nvPr/>
        </p:nvSpPr>
        <p:spPr>
          <a:xfrm>
            <a:off x="11648553" y="6071860"/>
            <a:ext cx="9096320" cy="3291214"/>
          </a:xfrm>
          <a:custGeom>
            <a:avLst/>
            <a:gdLst/>
            <a:ahLst/>
            <a:cxnLst/>
            <a:rect l="l" t="t" r="r" b="b"/>
            <a:pathLst>
              <a:path w="9096320" h="3291214">
                <a:moveTo>
                  <a:pt x="0" y="0"/>
                </a:moveTo>
                <a:lnTo>
                  <a:pt x="9096320" y="0"/>
                </a:lnTo>
                <a:lnTo>
                  <a:pt x="9096320" y="3291213"/>
                </a:lnTo>
                <a:lnTo>
                  <a:pt x="0" y="3291213"/>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089812" y="4001130"/>
            <a:ext cx="4181475" cy="5043160"/>
            <a:chOff x="0" y="0"/>
            <a:chExt cx="647820" cy="781317"/>
          </a:xfrm>
        </p:grpSpPr>
        <p:sp>
          <p:nvSpPr>
            <p:cNvPr id="8" name="Freeform 8"/>
            <p:cNvSpPr/>
            <p:nvPr/>
          </p:nvSpPr>
          <p:spPr>
            <a:xfrm>
              <a:off x="0" y="0"/>
              <a:ext cx="647820" cy="781317"/>
            </a:xfrm>
            <a:custGeom>
              <a:avLst/>
              <a:gdLst/>
              <a:ahLst/>
              <a:cxnLst/>
              <a:rect l="l" t="t" r="r" b="b"/>
              <a:pathLst>
                <a:path w="647820" h="781317">
                  <a:moveTo>
                    <a:pt x="0" y="0"/>
                  </a:moveTo>
                  <a:lnTo>
                    <a:pt x="647820" y="0"/>
                  </a:lnTo>
                  <a:lnTo>
                    <a:pt x="647820" y="781317"/>
                  </a:lnTo>
                  <a:lnTo>
                    <a:pt x="0" y="781317"/>
                  </a:lnTo>
                  <a:close/>
                </a:path>
              </a:pathLst>
            </a:custGeom>
            <a:blipFill>
              <a:blip r:embed="rId4"/>
              <a:stretch>
                <a:fillRect l="-40511" r="-40511"/>
              </a:stretch>
            </a:blipFill>
          </p:spPr>
        </p:sp>
      </p:grpSp>
      <p:grpSp>
        <p:nvGrpSpPr>
          <p:cNvPr id="11" name="Group 11"/>
          <p:cNvGrpSpPr/>
          <p:nvPr/>
        </p:nvGrpSpPr>
        <p:grpSpPr>
          <a:xfrm>
            <a:off x="14602030" y="7717467"/>
            <a:ext cx="2689392" cy="13040617"/>
            <a:chOff x="-482367" y="-306968"/>
            <a:chExt cx="5132477" cy="3283339"/>
          </a:xfrm>
        </p:grpSpPr>
        <p:sp>
          <p:nvSpPr>
            <p:cNvPr id="12" name="Freeform 12"/>
            <p:cNvSpPr/>
            <p:nvPr/>
          </p:nvSpPr>
          <p:spPr>
            <a:xfrm>
              <a:off x="-482367" y="-306968"/>
              <a:ext cx="4650110" cy="2976370"/>
            </a:xfrm>
            <a:custGeom>
              <a:avLst/>
              <a:gdLst/>
              <a:ahLst/>
              <a:cxnLst/>
              <a:rect l="l" t="t" r="r" b="b"/>
              <a:pathLst>
                <a:path w="4650110" h="2976370">
                  <a:moveTo>
                    <a:pt x="0" y="0"/>
                  </a:moveTo>
                  <a:lnTo>
                    <a:pt x="4650110" y="0"/>
                  </a:lnTo>
                  <a:lnTo>
                    <a:pt x="4650110" y="2976370"/>
                  </a:lnTo>
                  <a:lnTo>
                    <a:pt x="0" y="2976370"/>
                  </a:lnTo>
                  <a:close/>
                </a:path>
              </a:pathLst>
            </a:custGeom>
            <a:solidFill>
              <a:srgbClr val="FFFFF3"/>
            </a:solidFill>
          </p:spPr>
        </p:sp>
        <p:sp>
          <p:nvSpPr>
            <p:cNvPr id="13" name="TextBox 13"/>
            <p:cNvSpPr txBox="1"/>
            <p:nvPr/>
          </p:nvSpPr>
          <p:spPr>
            <a:xfrm>
              <a:off x="0" y="-38100"/>
              <a:ext cx="4650110" cy="3014471"/>
            </a:xfrm>
            <a:prstGeom prst="rect">
              <a:avLst/>
            </a:prstGeom>
          </p:spPr>
          <p:txBody>
            <a:bodyPr lIns="50800" tIns="50800" rIns="50800" bIns="50800" rtlCol="0" anchor="ctr"/>
            <a:lstStyle/>
            <a:p>
              <a:pPr algn="ctr">
                <a:lnSpc>
                  <a:spcPts val="2083"/>
                </a:lnSpc>
              </a:pPr>
              <a:endParaRPr/>
            </a:p>
          </p:txBody>
        </p:sp>
      </p:grpSp>
      <p:sp>
        <p:nvSpPr>
          <p:cNvPr id="14" name="Freeform 14"/>
          <p:cNvSpPr/>
          <p:nvPr/>
        </p:nvSpPr>
        <p:spPr>
          <a:xfrm flipH="1">
            <a:off x="15109920" y="9568348"/>
            <a:ext cx="436944" cy="297916"/>
          </a:xfrm>
          <a:custGeom>
            <a:avLst/>
            <a:gdLst/>
            <a:ahLst/>
            <a:cxnLst/>
            <a:rect l="l" t="t" r="r" b="b"/>
            <a:pathLst>
              <a:path w="436944" h="297916">
                <a:moveTo>
                  <a:pt x="436944" y="0"/>
                </a:moveTo>
                <a:lnTo>
                  <a:pt x="0" y="0"/>
                </a:lnTo>
                <a:lnTo>
                  <a:pt x="0" y="297916"/>
                </a:lnTo>
                <a:lnTo>
                  <a:pt x="436944" y="297916"/>
                </a:lnTo>
                <a:lnTo>
                  <a:pt x="43694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927940" y="1284972"/>
            <a:ext cx="2151850" cy="1751836"/>
          </a:xfrm>
          <a:prstGeom prst="rect">
            <a:avLst/>
          </a:prstGeom>
        </p:spPr>
        <p:txBody>
          <a:bodyPr lIns="0" tIns="0" rIns="0" bIns="0" rtlCol="0" anchor="t">
            <a:spAutoFit/>
          </a:bodyPr>
          <a:lstStyle/>
          <a:p>
            <a:pPr algn="ctr">
              <a:lnSpc>
                <a:spcPts val="14379"/>
              </a:lnSpc>
              <a:spcBef>
                <a:spcPct val="0"/>
              </a:spcBef>
            </a:pPr>
            <a:r>
              <a:rPr lang="en-US" sz="10270" spc="688">
                <a:solidFill>
                  <a:srgbClr val="FFFFF3"/>
                </a:solidFill>
                <a:latin typeface="Montserrat Heavy"/>
                <a:ea typeface="Montserrat Heavy"/>
                <a:cs typeface="Montserrat Heavy"/>
                <a:sym typeface="Montserrat Heavy"/>
              </a:rPr>
              <a:t>03</a:t>
            </a:r>
          </a:p>
        </p:txBody>
      </p:sp>
      <p:sp>
        <p:nvSpPr>
          <p:cNvPr id="16" name="TextBox 16"/>
          <p:cNvSpPr txBox="1"/>
          <p:nvPr/>
        </p:nvSpPr>
        <p:spPr>
          <a:xfrm>
            <a:off x="9917755" y="1274125"/>
            <a:ext cx="7373666" cy="663770"/>
          </a:xfrm>
          <a:prstGeom prst="rect">
            <a:avLst/>
          </a:prstGeom>
        </p:spPr>
        <p:txBody>
          <a:bodyPr lIns="0" tIns="0" rIns="0" bIns="0" rtlCol="0" anchor="t">
            <a:spAutoFit/>
          </a:bodyPr>
          <a:lstStyle/>
          <a:p>
            <a:pPr algn="l">
              <a:lnSpc>
                <a:spcPts val="5414"/>
              </a:lnSpc>
              <a:spcBef>
                <a:spcPct val="0"/>
              </a:spcBef>
            </a:pPr>
            <a:r>
              <a:rPr lang="en-US" sz="3867">
                <a:solidFill>
                  <a:srgbClr val="000000"/>
                </a:solidFill>
                <a:latin typeface="Montserrat Bold"/>
                <a:ea typeface="Montserrat Bold"/>
                <a:cs typeface="Montserrat Bold"/>
                <a:sym typeface="Montserrat Bold"/>
              </a:rPr>
              <a:t>Youtube Song Data Analysis</a:t>
            </a:r>
          </a:p>
        </p:txBody>
      </p:sp>
      <p:sp>
        <p:nvSpPr>
          <p:cNvPr id="17" name="TextBox 17"/>
          <p:cNvSpPr txBox="1"/>
          <p:nvPr/>
        </p:nvSpPr>
        <p:spPr>
          <a:xfrm>
            <a:off x="9917755" y="1839197"/>
            <a:ext cx="5441446" cy="852366"/>
          </a:xfrm>
          <a:prstGeom prst="rect">
            <a:avLst/>
          </a:prstGeom>
        </p:spPr>
        <p:txBody>
          <a:bodyPr lIns="0" tIns="0" rIns="0" bIns="0" rtlCol="0" anchor="t">
            <a:spAutoFit/>
          </a:bodyPr>
          <a:lstStyle/>
          <a:p>
            <a:pPr algn="l">
              <a:lnSpc>
                <a:spcPts val="7094"/>
              </a:lnSpc>
              <a:spcBef>
                <a:spcPct val="0"/>
              </a:spcBef>
            </a:pPr>
            <a:r>
              <a:rPr lang="en-US" sz="5067">
                <a:solidFill>
                  <a:srgbClr val="FFFFFF"/>
                </a:solidFill>
                <a:latin typeface="Montserrat Heavy"/>
                <a:ea typeface="Montserrat Heavy"/>
                <a:cs typeface="Montserrat Heavy"/>
                <a:sym typeface="Montserrat Heavy"/>
              </a:rPr>
              <a:t>Deliverables</a:t>
            </a:r>
          </a:p>
        </p:txBody>
      </p:sp>
      <p:sp>
        <p:nvSpPr>
          <p:cNvPr id="18" name="TextBox 18"/>
          <p:cNvSpPr txBox="1"/>
          <p:nvPr/>
        </p:nvSpPr>
        <p:spPr>
          <a:xfrm>
            <a:off x="9917755" y="2672705"/>
            <a:ext cx="7373666" cy="5210175"/>
          </a:xfrm>
          <a:prstGeom prst="rect">
            <a:avLst/>
          </a:prstGeom>
        </p:spPr>
        <p:txBody>
          <a:bodyPr lIns="0" tIns="0" rIns="0" bIns="0" rtlCol="0" anchor="t">
            <a:spAutoFit/>
          </a:bodyPr>
          <a:lstStyle/>
          <a:p>
            <a:pPr marL="647697" lvl="1" indent="-323848" algn="just">
              <a:lnSpc>
                <a:spcPts val="4199"/>
              </a:lnSpc>
              <a:buFont typeface="Arial"/>
              <a:buChar char="•"/>
            </a:pPr>
            <a:r>
              <a:rPr lang="en-US" sz="2999">
                <a:solidFill>
                  <a:srgbClr val="FFFFFF"/>
                </a:solidFill>
                <a:latin typeface="Montserrat Medium"/>
                <a:ea typeface="Montserrat Medium"/>
                <a:cs typeface="Montserrat Medium"/>
                <a:sym typeface="Montserrat Medium"/>
              </a:rPr>
              <a:t>Interactive Power BI dashboards showcasing visualizations of YouTube song data trends. </a:t>
            </a:r>
          </a:p>
          <a:p>
            <a:pPr marL="647697" lvl="1" indent="-323848" algn="just">
              <a:lnSpc>
                <a:spcPts val="4199"/>
              </a:lnSpc>
              <a:buFont typeface="Arial"/>
              <a:buChar char="•"/>
            </a:pPr>
            <a:r>
              <a:rPr lang="en-US" sz="2999">
                <a:solidFill>
                  <a:srgbClr val="FFFFFF"/>
                </a:solidFill>
                <a:latin typeface="Montserrat Medium"/>
                <a:ea typeface="Montserrat Medium"/>
                <a:cs typeface="Montserrat Medium"/>
                <a:sym typeface="Montserrat Medium"/>
              </a:rPr>
              <a:t>Reports detailing channel and content analysis, temporal trends, and user engagement insights.  </a:t>
            </a:r>
          </a:p>
          <a:p>
            <a:pPr marL="647697" lvl="1" indent="-323848" algn="just">
              <a:lnSpc>
                <a:spcPts val="4199"/>
              </a:lnSpc>
              <a:buFont typeface="Arial"/>
              <a:buChar char="•"/>
            </a:pPr>
            <a:r>
              <a:rPr lang="en-US" sz="2999">
                <a:solidFill>
                  <a:srgbClr val="FFFFFF"/>
                </a:solidFill>
                <a:latin typeface="Montserrat Medium"/>
                <a:ea typeface="Montserrat Medium"/>
                <a:cs typeface="Montserrat Medium"/>
                <a:sym typeface="Montserrat Medium"/>
              </a:rPr>
              <a:t>Recommendations for content creators and stakeholders to enhance YouTube song video performance.</a:t>
            </a:r>
          </a:p>
        </p:txBody>
      </p:sp>
      <p:sp>
        <p:nvSpPr>
          <p:cNvPr id="19" name="Freeform 19"/>
          <p:cNvSpPr/>
          <p:nvPr/>
        </p:nvSpPr>
        <p:spPr>
          <a:xfrm>
            <a:off x="-7430844" y="-451853"/>
            <a:ext cx="9096320" cy="3291214"/>
          </a:xfrm>
          <a:custGeom>
            <a:avLst/>
            <a:gdLst/>
            <a:ahLst/>
            <a:cxnLst/>
            <a:rect l="l" t="t" r="r" b="b"/>
            <a:pathLst>
              <a:path w="9096320" h="3291214">
                <a:moveTo>
                  <a:pt x="0" y="0"/>
                </a:moveTo>
                <a:lnTo>
                  <a:pt x="9096320" y="0"/>
                </a:lnTo>
                <a:lnTo>
                  <a:pt x="9096320" y="3291214"/>
                </a:lnTo>
                <a:lnTo>
                  <a:pt x="0" y="3291214"/>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2672708" y="1997011"/>
            <a:ext cx="4630747" cy="7141468"/>
            <a:chOff x="0" y="0"/>
            <a:chExt cx="1368903" cy="2111102"/>
          </a:xfrm>
        </p:grpSpPr>
        <p:sp>
          <p:nvSpPr>
            <p:cNvPr id="10" name="Freeform 10"/>
            <p:cNvSpPr/>
            <p:nvPr/>
          </p:nvSpPr>
          <p:spPr>
            <a:xfrm>
              <a:off x="0" y="0"/>
              <a:ext cx="1368903" cy="2111102"/>
            </a:xfrm>
            <a:custGeom>
              <a:avLst/>
              <a:gdLst/>
              <a:ahLst/>
              <a:cxnLst/>
              <a:rect l="l" t="t" r="r" b="b"/>
              <a:pathLst>
                <a:path w="1368903" h="2111102">
                  <a:moveTo>
                    <a:pt x="0" y="0"/>
                  </a:moveTo>
                  <a:lnTo>
                    <a:pt x="1368903" y="0"/>
                  </a:lnTo>
                  <a:lnTo>
                    <a:pt x="1368903" y="2111102"/>
                  </a:lnTo>
                  <a:lnTo>
                    <a:pt x="0" y="2111102"/>
                  </a:lnTo>
                  <a:close/>
                </a:path>
              </a:pathLst>
            </a:custGeom>
            <a:solidFill>
              <a:srgbClr val="F10B0B"/>
            </a:solidFill>
          </p:spPr>
        </p:sp>
        <p:sp>
          <p:nvSpPr>
            <p:cNvPr id="11" name="TextBox 11"/>
            <p:cNvSpPr txBox="1"/>
            <p:nvPr/>
          </p:nvSpPr>
          <p:spPr>
            <a:xfrm>
              <a:off x="0" y="-38100"/>
              <a:ext cx="1368903" cy="2149202"/>
            </a:xfrm>
            <a:prstGeom prst="rect">
              <a:avLst/>
            </a:prstGeom>
          </p:spPr>
          <p:txBody>
            <a:bodyPr lIns="50800" tIns="50800" rIns="50800" bIns="50800" rtlCol="0" anchor="ctr"/>
            <a:lstStyle/>
            <a:p>
              <a:pPr algn="ctr">
                <a:lnSpc>
                  <a:spcPts val="2083"/>
                </a:lnSpc>
              </a:pPr>
              <a:endParaRPr/>
            </a:p>
          </p:txBody>
        </p:sp>
      </p:grpSp>
      <p:sp>
        <p:nvSpPr>
          <p:cNvPr id="12" name="Freeform 12"/>
          <p:cNvSpPr/>
          <p:nvPr/>
        </p:nvSpPr>
        <p:spPr>
          <a:xfrm>
            <a:off x="13091254" y="6599435"/>
            <a:ext cx="4168046" cy="1508075"/>
          </a:xfrm>
          <a:custGeom>
            <a:avLst/>
            <a:gdLst/>
            <a:ahLst/>
            <a:cxnLst/>
            <a:rect l="l" t="t" r="r" b="b"/>
            <a:pathLst>
              <a:path w="4168046" h="1508075">
                <a:moveTo>
                  <a:pt x="0" y="0"/>
                </a:moveTo>
                <a:lnTo>
                  <a:pt x="4168046" y="0"/>
                </a:lnTo>
                <a:lnTo>
                  <a:pt x="4168046" y="1508074"/>
                </a:lnTo>
                <a:lnTo>
                  <a:pt x="0" y="1508074"/>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2748049" y="2219003"/>
            <a:ext cx="4198147" cy="3766473"/>
            <a:chOff x="0" y="0"/>
            <a:chExt cx="654336" cy="621022"/>
          </a:xfrm>
        </p:grpSpPr>
        <p:sp>
          <p:nvSpPr>
            <p:cNvPr id="14" name="Freeform 14"/>
            <p:cNvSpPr/>
            <p:nvPr/>
          </p:nvSpPr>
          <p:spPr>
            <a:xfrm>
              <a:off x="0" y="0"/>
              <a:ext cx="654336" cy="621022"/>
            </a:xfrm>
            <a:custGeom>
              <a:avLst/>
              <a:gdLst/>
              <a:ahLst/>
              <a:cxnLst/>
              <a:rect l="l" t="t" r="r" b="b"/>
              <a:pathLst>
                <a:path w="654336" h="621022">
                  <a:moveTo>
                    <a:pt x="44259" y="0"/>
                  </a:moveTo>
                  <a:lnTo>
                    <a:pt x="610077" y="0"/>
                  </a:lnTo>
                  <a:cubicBezTo>
                    <a:pt x="634521" y="0"/>
                    <a:pt x="654336" y="19815"/>
                    <a:pt x="654336" y="44259"/>
                  </a:cubicBezTo>
                  <a:lnTo>
                    <a:pt x="654336" y="576763"/>
                  </a:lnTo>
                  <a:cubicBezTo>
                    <a:pt x="654336" y="601207"/>
                    <a:pt x="634521" y="621022"/>
                    <a:pt x="610077" y="621022"/>
                  </a:cubicBezTo>
                  <a:lnTo>
                    <a:pt x="44259" y="621022"/>
                  </a:lnTo>
                  <a:cubicBezTo>
                    <a:pt x="32521" y="621022"/>
                    <a:pt x="21263" y="616359"/>
                    <a:pt x="12963" y="608059"/>
                  </a:cubicBezTo>
                  <a:cubicBezTo>
                    <a:pt x="4663" y="599759"/>
                    <a:pt x="0" y="588501"/>
                    <a:pt x="0" y="576763"/>
                  </a:cubicBezTo>
                  <a:lnTo>
                    <a:pt x="0" y="44259"/>
                  </a:lnTo>
                  <a:cubicBezTo>
                    <a:pt x="0" y="19815"/>
                    <a:pt x="19815" y="0"/>
                    <a:pt x="44259" y="0"/>
                  </a:cubicBezTo>
                  <a:close/>
                </a:path>
              </a:pathLst>
            </a:custGeom>
            <a:blipFill>
              <a:blip r:embed="rId4"/>
              <a:stretch>
                <a:fillRect l="-34363" r="-34363"/>
              </a:stretch>
            </a:blipFill>
          </p:spPr>
        </p:sp>
      </p:grpSp>
      <p:grpSp>
        <p:nvGrpSpPr>
          <p:cNvPr id="15" name="Group 15"/>
          <p:cNvGrpSpPr/>
          <p:nvPr/>
        </p:nvGrpSpPr>
        <p:grpSpPr>
          <a:xfrm>
            <a:off x="0" y="-399948"/>
            <a:ext cx="1834678" cy="11300907"/>
            <a:chOff x="0" y="0"/>
            <a:chExt cx="483207" cy="2976371"/>
          </a:xfrm>
        </p:grpSpPr>
        <p:sp>
          <p:nvSpPr>
            <p:cNvPr id="16" name="Freeform 16"/>
            <p:cNvSpPr/>
            <p:nvPr/>
          </p:nvSpPr>
          <p:spPr>
            <a:xfrm>
              <a:off x="0" y="0"/>
              <a:ext cx="483207" cy="2976370"/>
            </a:xfrm>
            <a:custGeom>
              <a:avLst/>
              <a:gdLst/>
              <a:ahLst/>
              <a:cxnLst/>
              <a:rect l="l" t="t" r="r" b="b"/>
              <a:pathLst>
                <a:path w="483207" h="2976370">
                  <a:moveTo>
                    <a:pt x="0" y="0"/>
                  </a:moveTo>
                  <a:lnTo>
                    <a:pt x="483207" y="0"/>
                  </a:lnTo>
                  <a:lnTo>
                    <a:pt x="483207" y="2976370"/>
                  </a:lnTo>
                  <a:lnTo>
                    <a:pt x="0" y="2976370"/>
                  </a:lnTo>
                  <a:close/>
                </a:path>
              </a:pathLst>
            </a:custGeom>
            <a:solidFill>
              <a:srgbClr val="F10B0B"/>
            </a:solidFill>
          </p:spPr>
        </p:sp>
        <p:sp>
          <p:nvSpPr>
            <p:cNvPr id="17" name="TextBox 17"/>
            <p:cNvSpPr txBox="1"/>
            <p:nvPr/>
          </p:nvSpPr>
          <p:spPr>
            <a:xfrm>
              <a:off x="0" y="-38100"/>
              <a:ext cx="483207" cy="3014471"/>
            </a:xfrm>
            <a:prstGeom prst="rect">
              <a:avLst/>
            </a:prstGeom>
          </p:spPr>
          <p:txBody>
            <a:bodyPr lIns="50800" tIns="50800" rIns="50800" bIns="50800" rtlCol="0" anchor="ctr"/>
            <a:lstStyle/>
            <a:p>
              <a:pPr algn="ctr">
                <a:lnSpc>
                  <a:spcPts val="2083"/>
                </a:lnSpc>
              </a:pPr>
              <a:endParaRPr/>
            </a:p>
          </p:txBody>
        </p:sp>
      </p:grpSp>
      <p:sp>
        <p:nvSpPr>
          <p:cNvPr id="18" name="Freeform 18"/>
          <p:cNvSpPr/>
          <p:nvPr/>
        </p:nvSpPr>
        <p:spPr>
          <a:xfrm flipH="1">
            <a:off x="591756" y="9568348"/>
            <a:ext cx="436944" cy="297916"/>
          </a:xfrm>
          <a:custGeom>
            <a:avLst/>
            <a:gdLst/>
            <a:ahLst/>
            <a:cxnLst/>
            <a:rect l="l" t="t" r="r" b="b"/>
            <a:pathLst>
              <a:path w="436944" h="297916">
                <a:moveTo>
                  <a:pt x="436944" y="0"/>
                </a:moveTo>
                <a:lnTo>
                  <a:pt x="0" y="0"/>
                </a:lnTo>
                <a:lnTo>
                  <a:pt x="0" y="297916"/>
                </a:lnTo>
                <a:lnTo>
                  <a:pt x="436944" y="297916"/>
                </a:lnTo>
                <a:lnTo>
                  <a:pt x="43694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45865" y="-158046"/>
            <a:ext cx="1880542" cy="1535931"/>
          </a:xfrm>
          <a:prstGeom prst="rect">
            <a:avLst/>
          </a:prstGeom>
        </p:spPr>
        <p:txBody>
          <a:bodyPr lIns="0" tIns="0" rIns="0" bIns="0" rtlCol="0" anchor="t">
            <a:spAutoFit/>
          </a:bodyPr>
          <a:lstStyle/>
          <a:p>
            <a:pPr algn="ctr">
              <a:lnSpc>
                <a:spcPts val="12566"/>
              </a:lnSpc>
              <a:spcBef>
                <a:spcPct val="0"/>
              </a:spcBef>
            </a:pPr>
            <a:r>
              <a:rPr lang="en-US" sz="8975" spc="601">
                <a:solidFill>
                  <a:srgbClr val="FFFFF3"/>
                </a:solidFill>
                <a:latin typeface="Montserrat Heavy"/>
                <a:ea typeface="Montserrat Heavy"/>
                <a:cs typeface="Montserrat Heavy"/>
                <a:sym typeface="Montserrat Heavy"/>
              </a:rPr>
              <a:t>04</a:t>
            </a:r>
          </a:p>
        </p:txBody>
      </p:sp>
      <p:sp>
        <p:nvSpPr>
          <p:cNvPr id="20" name="TextBox 20"/>
          <p:cNvSpPr txBox="1"/>
          <p:nvPr/>
        </p:nvSpPr>
        <p:spPr>
          <a:xfrm>
            <a:off x="2122981" y="18578"/>
            <a:ext cx="3660586" cy="1027986"/>
          </a:xfrm>
          <a:prstGeom prst="rect">
            <a:avLst/>
          </a:prstGeom>
        </p:spPr>
        <p:txBody>
          <a:bodyPr lIns="0" tIns="0" rIns="0" bIns="0" rtlCol="0" anchor="t">
            <a:spAutoFit/>
          </a:bodyPr>
          <a:lstStyle/>
          <a:p>
            <a:pPr algn="l">
              <a:lnSpc>
                <a:spcPts val="8354"/>
              </a:lnSpc>
              <a:spcBef>
                <a:spcPct val="0"/>
              </a:spcBef>
            </a:pPr>
            <a:r>
              <a:rPr lang="en-US" sz="5967">
                <a:solidFill>
                  <a:srgbClr val="F10B0B"/>
                </a:solidFill>
                <a:latin typeface="Montserrat Bold"/>
                <a:ea typeface="Montserrat Bold"/>
                <a:cs typeface="Montserrat Bold"/>
                <a:sym typeface="Montserrat Bold"/>
              </a:rPr>
              <a:t>Dataset</a:t>
            </a:r>
          </a:p>
        </p:txBody>
      </p:sp>
      <p:sp>
        <p:nvSpPr>
          <p:cNvPr id="21" name="TextBox 21"/>
          <p:cNvSpPr txBox="1"/>
          <p:nvPr/>
        </p:nvSpPr>
        <p:spPr>
          <a:xfrm>
            <a:off x="2122981" y="922739"/>
            <a:ext cx="5441446" cy="1027986"/>
          </a:xfrm>
          <a:prstGeom prst="rect">
            <a:avLst/>
          </a:prstGeom>
        </p:spPr>
        <p:txBody>
          <a:bodyPr lIns="0" tIns="0" rIns="0" bIns="0" rtlCol="0" anchor="t">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Overview</a:t>
            </a:r>
          </a:p>
        </p:txBody>
      </p:sp>
      <p:sp>
        <p:nvSpPr>
          <p:cNvPr id="22" name="TextBox 22"/>
          <p:cNvSpPr txBox="1"/>
          <p:nvPr/>
        </p:nvSpPr>
        <p:spPr>
          <a:xfrm>
            <a:off x="2122981" y="2069930"/>
            <a:ext cx="5412385" cy="7767319"/>
          </a:xfrm>
          <a:prstGeom prst="rect">
            <a:avLst/>
          </a:prstGeom>
        </p:spPr>
        <p:txBody>
          <a:bodyPr lIns="0" tIns="0" rIns="0" bIns="0" rtlCol="0" anchor="t">
            <a:spAutoFit/>
          </a:bodyPr>
          <a:lstStyle/>
          <a:p>
            <a:pPr algn="l">
              <a:lnSpc>
                <a:spcPts val="3220"/>
              </a:lnSpc>
            </a:pPr>
            <a:r>
              <a:rPr lang="en-US" sz="2300" dirty="0">
                <a:solidFill>
                  <a:schemeClr val="tx2">
                    <a:lumMod val="40000"/>
                    <a:lumOff val="60000"/>
                  </a:schemeClr>
                </a:solidFill>
                <a:latin typeface="Montserrat Medium"/>
                <a:ea typeface="Montserrat Medium"/>
                <a:cs typeface="Montserrat Medium"/>
                <a:sym typeface="Montserrat Medium"/>
              </a:rPr>
              <a:t>1. </a:t>
            </a:r>
            <a:r>
              <a:rPr lang="en-US" sz="2300" dirty="0">
                <a:solidFill>
                  <a:schemeClr val="tx2">
                    <a:lumMod val="40000"/>
                    <a:lumOff val="60000"/>
                  </a:schemeClr>
                </a:solidFill>
                <a:latin typeface="Montserrat Bold"/>
                <a:ea typeface="Montserrat Bold"/>
                <a:cs typeface="Montserrat Bold"/>
                <a:sym typeface="Montserrat Bold"/>
              </a:rPr>
              <a:t>video_id</a:t>
            </a:r>
            <a:r>
              <a:rPr lang="en-US" sz="2300" dirty="0">
                <a:solidFill>
                  <a:schemeClr val="tx2">
                    <a:lumMod val="40000"/>
                    <a:lumOff val="60000"/>
                  </a:schemeClr>
                </a:solidFill>
                <a:latin typeface="Montserrat Medium"/>
                <a:ea typeface="Montserrat Medium"/>
                <a:cs typeface="Montserrat Medium"/>
                <a:sym typeface="Montserrat Medium"/>
              </a:rPr>
              <a:t>: Unique identifier for each YouTube video.  </a:t>
            </a:r>
          </a:p>
          <a:p>
            <a:pPr algn="l">
              <a:lnSpc>
                <a:spcPts val="3220"/>
              </a:lnSpc>
            </a:pPr>
            <a:r>
              <a:rPr lang="en-US" sz="2300" dirty="0">
                <a:solidFill>
                  <a:schemeClr val="tx2">
                    <a:lumMod val="40000"/>
                    <a:lumOff val="60000"/>
                  </a:schemeClr>
                </a:solidFill>
                <a:latin typeface="Montserrat Medium"/>
                <a:ea typeface="Montserrat Medium"/>
                <a:cs typeface="Montserrat Medium"/>
                <a:sym typeface="Montserrat Medium"/>
              </a:rPr>
              <a:t>2. </a:t>
            </a:r>
            <a:r>
              <a:rPr lang="en-US" sz="2300" dirty="0">
                <a:solidFill>
                  <a:schemeClr val="tx2">
                    <a:lumMod val="40000"/>
                    <a:lumOff val="60000"/>
                  </a:schemeClr>
                </a:solidFill>
                <a:latin typeface="Montserrat Bold"/>
                <a:ea typeface="Montserrat Bold"/>
                <a:cs typeface="Montserrat Bold"/>
                <a:sym typeface="Montserrat Bold"/>
              </a:rPr>
              <a:t>channelTitle</a:t>
            </a:r>
            <a:r>
              <a:rPr lang="en-US" sz="2300" dirty="0">
                <a:solidFill>
                  <a:schemeClr val="tx2">
                    <a:lumMod val="40000"/>
                    <a:lumOff val="60000"/>
                  </a:schemeClr>
                </a:solidFill>
                <a:latin typeface="Montserrat Medium"/>
                <a:ea typeface="Montserrat Medium"/>
                <a:cs typeface="Montserrat Medium"/>
                <a:sym typeface="Montserrat Medium"/>
              </a:rPr>
              <a:t>: Title of the YouTube channel publishing the song. </a:t>
            </a:r>
          </a:p>
          <a:p>
            <a:pPr algn="l">
              <a:lnSpc>
                <a:spcPts val="3220"/>
              </a:lnSpc>
            </a:pPr>
            <a:r>
              <a:rPr lang="en-US" sz="2300" dirty="0">
                <a:solidFill>
                  <a:schemeClr val="tx2">
                    <a:lumMod val="40000"/>
                    <a:lumOff val="60000"/>
                  </a:schemeClr>
                </a:solidFill>
                <a:latin typeface="Montserrat Medium"/>
                <a:ea typeface="Montserrat Medium"/>
                <a:cs typeface="Montserrat Medium"/>
                <a:sym typeface="Montserrat Medium"/>
              </a:rPr>
              <a:t>3. </a:t>
            </a:r>
            <a:r>
              <a:rPr lang="en-US" sz="2300" dirty="0">
                <a:solidFill>
                  <a:schemeClr val="tx2">
                    <a:lumMod val="40000"/>
                    <a:lumOff val="60000"/>
                  </a:schemeClr>
                </a:solidFill>
                <a:latin typeface="Montserrat Bold"/>
                <a:ea typeface="Montserrat Bold"/>
                <a:cs typeface="Montserrat Bold"/>
                <a:sym typeface="Montserrat Bold"/>
              </a:rPr>
              <a:t>title</a:t>
            </a:r>
            <a:r>
              <a:rPr lang="en-US" sz="2300" dirty="0">
                <a:solidFill>
                  <a:schemeClr val="tx2">
                    <a:lumMod val="40000"/>
                    <a:lumOff val="60000"/>
                  </a:schemeClr>
                </a:solidFill>
                <a:latin typeface="Montserrat Medium"/>
                <a:ea typeface="Montserrat Medium"/>
                <a:cs typeface="Montserrat Medium"/>
                <a:sym typeface="Montserrat Medium"/>
              </a:rPr>
              <a:t>: Title of the YouTube song video. </a:t>
            </a:r>
          </a:p>
          <a:p>
            <a:pPr algn="l">
              <a:lnSpc>
                <a:spcPts val="3220"/>
              </a:lnSpc>
            </a:pPr>
            <a:r>
              <a:rPr lang="en-US" sz="2300" dirty="0">
                <a:solidFill>
                  <a:schemeClr val="tx2">
                    <a:lumMod val="40000"/>
                    <a:lumOff val="60000"/>
                  </a:schemeClr>
                </a:solidFill>
                <a:latin typeface="Montserrat Medium"/>
                <a:ea typeface="Montserrat Medium"/>
                <a:cs typeface="Montserrat Medium"/>
                <a:sym typeface="Montserrat Medium"/>
              </a:rPr>
              <a:t>4. </a:t>
            </a:r>
            <a:r>
              <a:rPr lang="en-US" sz="2300" dirty="0">
                <a:solidFill>
                  <a:schemeClr val="tx2">
                    <a:lumMod val="40000"/>
                    <a:lumOff val="60000"/>
                  </a:schemeClr>
                </a:solidFill>
                <a:latin typeface="Montserrat Bold"/>
                <a:ea typeface="Montserrat Bold"/>
                <a:cs typeface="Montserrat Bold"/>
                <a:sym typeface="Montserrat Bold"/>
              </a:rPr>
              <a:t>description</a:t>
            </a:r>
            <a:r>
              <a:rPr lang="en-US" sz="2300" dirty="0">
                <a:solidFill>
                  <a:schemeClr val="tx2">
                    <a:lumMod val="40000"/>
                    <a:lumOff val="60000"/>
                  </a:schemeClr>
                </a:solidFill>
                <a:latin typeface="Montserrat Medium"/>
                <a:ea typeface="Montserrat Medium"/>
                <a:cs typeface="Montserrat Medium"/>
                <a:sym typeface="Montserrat Medium"/>
              </a:rPr>
              <a:t>: Description provided for the YouTube song video. </a:t>
            </a:r>
          </a:p>
          <a:p>
            <a:pPr algn="l">
              <a:lnSpc>
                <a:spcPts val="3220"/>
              </a:lnSpc>
            </a:pPr>
            <a:r>
              <a:rPr lang="en-US" sz="2300" dirty="0">
                <a:solidFill>
                  <a:schemeClr val="tx2">
                    <a:lumMod val="40000"/>
                    <a:lumOff val="60000"/>
                  </a:schemeClr>
                </a:solidFill>
                <a:latin typeface="Montserrat Medium"/>
                <a:ea typeface="Montserrat Medium"/>
                <a:cs typeface="Montserrat Medium"/>
                <a:sym typeface="Montserrat Medium"/>
              </a:rPr>
              <a:t>5. </a:t>
            </a:r>
            <a:r>
              <a:rPr lang="en-US" sz="2300" dirty="0">
                <a:solidFill>
                  <a:schemeClr val="tx2">
                    <a:lumMod val="40000"/>
                    <a:lumOff val="60000"/>
                  </a:schemeClr>
                </a:solidFill>
                <a:latin typeface="Montserrat Bold"/>
                <a:ea typeface="Montserrat Bold"/>
                <a:cs typeface="Montserrat Bold"/>
                <a:sym typeface="Montserrat Bold"/>
              </a:rPr>
              <a:t>tags</a:t>
            </a:r>
            <a:r>
              <a:rPr lang="en-US" sz="2300" dirty="0">
                <a:solidFill>
                  <a:schemeClr val="tx2">
                    <a:lumMod val="40000"/>
                    <a:lumOff val="60000"/>
                  </a:schemeClr>
                </a:solidFill>
                <a:latin typeface="Montserrat Medium"/>
                <a:ea typeface="Montserrat Medium"/>
                <a:cs typeface="Montserrat Medium"/>
                <a:sym typeface="Montserrat Medium"/>
              </a:rPr>
              <a:t>: Tags associated with the YouTube song video. </a:t>
            </a:r>
          </a:p>
          <a:p>
            <a:pPr algn="l">
              <a:lnSpc>
                <a:spcPts val="3220"/>
              </a:lnSpc>
            </a:pPr>
            <a:r>
              <a:rPr lang="en-US" sz="2300" dirty="0">
                <a:solidFill>
                  <a:schemeClr val="tx2">
                    <a:lumMod val="40000"/>
                    <a:lumOff val="60000"/>
                  </a:schemeClr>
                </a:solidFill>
                <a:latin typeface="Montserrat Medium"/>
                <a:ea typeface="Montserrat Medium"/>
                <a:cs typeface="Montserrat Medium"/>
                <a:sym typeface="Montserrat Medium"/>
              </a:rPr>
              <a:t>6. </a:t>
            </a:r>
            <a:r>
              <a:rPr lang="en-US" sz="2300" dirty="0">
                <a:solidFill>
                  <a:schemeClr val="tx2">
                    <a:lumMod val="40000"/>
                    <a:lumOff val="60000"/>
                  </a:schemeClr>
                </a:solidFill>
                <a:latin typeface="Montserrat Bold"/>
                <a:ea typeface="Montserrat Bold"/>
                <a:cs typeface="Montserrat Bold"/>
                <a:sym typeface="Montserrat Bold"/>
              </a:rPr>
              <a:t>publishedAt</a:t>
            </a:r>
            <a:r>
              <a:rPr lang="en-US" sz="2300" dirty="0">
                <a:solidFill>
                  <a:schemeClr val="tx2">
                    <a:lumMod val="40000"/>
                    <a:lumOff val="60000"/>
                  </a:schemeClr>
                </a:solidFill>
                <a:latin typeface="Montserrat Medium"/>
                <a:ea typeface="Montserrat Medium"/>
                <a:cs typeface="Montserrat Medium"/>
                <a:sym typeface="Montserrat Medium"/>
              </a:rPr>
              <a:t>: Date and time when the YouTube song video was published. </a:t>
            </a:r>
          </a:p>
          <a:p>
            <a:pPr algn="l">
              <a:lnSpc>
                <a:spcPts val="3220"/>
              </a:lnSpc>
            </a:pPr>
            <a:r>
              <a:rPr lang="en-US" sz="2300" dirty="0">
                <a:solidFill>
                  <a:schemeClr val="tx2">
                    <a:lumMod val="40000"/>
                    <a:lumOff val="60000"/>
                  </a:schemeClr>
                </a:solidFill>
                <a:latin typeface="Montserrat Medium"/>
                <a:ea typeface="Montserrat Medium"/>
                <a:cs typeface="Montserrat Medium"/>
                <a:sym typeface="Montserrat Medium"/>
              </a:rPr>
              <a:t>7. </a:t>
            </a:r>
            <a:r>
              <a:rPr lang="en-US" sz="2300" dirty="0">
                <a:solidFill>
                  <a:schemeClr val="tx2">
                    <a:lumMod val="40000"/>
                    <a:lumOff val="60000"/>
                  </a:schemeClr>
                </a:solidFill>
                <a:latin typeface="Montserrat Bold"/>
                <a:ea typeface="Montserrat Bold"/>
                <a:cs typeface="Montserrat Bold"/>
                <a:sym typeface="Montserrat Bold"/>
              </a:rPr>
              <a:t>viewCount</a:t>
            </a:r>
            <a:r>
              <a:rPr lang="en-US" sz="2300" dirty="0">
                <a:solidFill>
                  <a:schemeClr val="tx2">
                    <a:lumMod val="40000"/>
                    <a:lumOff val="60000"/>
                  </a:schemeClr>
                </a:solidFill>
                <a:latin typeface="Montserrat Medium"/>
                <a:ea typeface="Montserrat Medium"/>
                <a:cs typeface="Montserrat Medium"/>
                <a:sym typeface="Montserrat Medium"/>
              </a:rPr>
              <a:t>: Number of views received by the YouTube song video. </a:t>
            </a:r>
          </a:p>
          <a:p>
            <a:pPr algn="l">
              <a:lnSpc>
                <a:spcPts val="3220"/>
              </a:lnSpc>
              <a:spcBef>
                <a:spcPct val="0"/>
              </a:spcBef>
            </a:pPr>
            <a:r>
              <a:rPr lang="en-US" sz="2300" dirty="0">
                <a:solidFill>
                  <a:schemeClr val="tx2">
                    <a:lumMod val="40000"/>
                    <a:lumOff val="60000"/>
                  </a:schemeClr>
                </a:solidFill>
                <a:latin typeface="Montserrat Medium"/>
                <a:ea typeface="Montserrat Medium"/>
                <a:cs typeface="Montserrat Medium"/>
                <a:sym typeface="Montserrat Medium"/>
              </a:rPr>
              <a:t>8. </a:t>
            </a:r>
            <a:r>
              <a:rPr lang="en-US" sz="2300" dirty="0">
                <a:solidFill>
                  <a:schemeClr val="tx2">
                    <a:lumMod val="40000"/>
                    <a:lumOff val="60000"/>
                  </a:schemeClr>
                </a:solidFill>
                <a:latin typeface="Montserrat Bold"/>
                <a:ea typeface="Montserrat Bold"/>
                <a:cs typeface="Montserrat Bold"/>
                <a:sym typeface="Montserrat Bold"/>
              </a:rPr>
              <a:t>likeCount</a:t>
            </a:r>
            <a:r>
              <a:rPr lang="en-US" sz="2300" dirty="0">
                <a:solidFill>
                  <a:schemeClr val="tx2">
                    <a:lumMod val="40000"/>
                    <a:lumOff val="60000"/>
                  </a:schemeClr>
                </a:solidFill>
                <a:latin typeface="Montserrat Medium"/>
                <a:ea typeface="Montserrat Medium"/>
                <a:cs typeface="Montserrat Medium"/>
                <a:sym typeface="Montserrat Medium"/>
              </a:rPr>
              <a:t>: Number of likes received by the YouTube song video.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334229" y="1028700"/>
            <a:ext cx="5197554" cy="8015589"/>
            <a:chOff x="0" y="0"/>
            <a:chExt cx="1368903" cy="2111102"/>
          </a:xfrm>
        </p:grpSpPr>
        <p:sp>
          <p:nvSpPr>
            <p:cNvPr id="4" name="Freeform 4"/>
            <p:cNvSpPr/>
            <p:nvPr/>
          </p:nvSpPr>
          <p:spPr>
            <a:xfrm>
              <a:off x="0" y="0"/>
              <a:ext cx="1368903" cy="2111102"/>
            </a:xfrm>
            <a:custGeom>
              <a:avLst/>
              <a:gdLst/>
              <a:ahLst/>
              <a:cxnLst/>
              <a:rect l="l" t="t" r="r" b="b"/>
              <a:pathLst>
                <a:path w="1368903" h="2111102">
                  <a:moveTo>
                    <a:pt x="0" y="0"/>
                  </a:moveTo>
                  <a:lnTo>
                    <a:pt x="1368903" y="0"/>
                  </a:lnTo>
                  <a:lnTo>
                    <a:pt x="1368903" y="2111102"/>
                  </a:lnTo>
                  <a:lnTo>
                    <a:pt x="0" y="2111102"/>
                  </a:lnTo>
                  <a:close/>
                </a:path>
              </a:pathLst>
            </a:custGeom>
            <a:solidFill>
              <a:srgbClr val="FFFFF3"/>
            </a:solidFill>
          </p:spPr>
        </p:sp>
        <p:sp>
          <p:nvSpPr>
            <p:cNvPr id="5" name="TextBox 5"/>
            <p:cNvSpPr txBox="1"/>
            <p:nvPr/>
          </p:nvSpPr>
          <p:spPr>
            <a:xfrm>
              <a:off x="0" y="-38100"/>
              <a:ext cx="1368903" cy="2149202"/>
            </a:xfrm>
            <a:prstGeom prst="rect">
              <a:avLst/>
            </a:prstGeom>
          </p:spPr>
          <p:txBody>
            <a:bodyPr lIns="50800" tIns="50800" rIns="50800" bIns="50800" rtlCol="0" anchor="ctr"/>
            <a:lstStyle/>
            <a:p>
              <a:pPr algn="ctr">
                <a:lnSpc>
                  <a:spcPts val="2083"/>
                </a:lnSpc>
              </a:pPr>
              <a:endParaRPr/>
            </a:p>
          </p:txBody>
        </p:sp>
      </p:grpSp>
      <p:grpSp>
        <p:nvGrpSpPr>
          <p:cNvPr id="9" name="Group 9"/>
          <p:cNvGrpSpPr/>
          <p:nvPr/>
        </p:nvGrpSpPr>
        <p:grpSpPr>
          <a:xfrm>
            <a:off x="10287000" y="1465760"/>
            <a:ext cx="4630747" cy="7141468"/>
            <a:chOff x="0" y="0"/>
            <a:chExt cx="1368903" cy="2111102"/>
          </a:xfrm>
        </p:grpSpPr>
        <p:sp>
          <p:nvSpPr>
            <p:cNvPr id="10" name="Freeform 10"/>
            <p:cNvSpPr/>
            <p:nvPr/>
          </p:nvSpPr>
          <p:spPr>
            <a:xfrm>
              <a:off x="0" y="0"/>
              <a:ext cx="1368903" cy="2111102"/>
            </a:xfrm>
            <a:custGeom>
              <a:avLst/>
              <a:gdLst/>
              <a:ahLst/>
              <a:cxnLst/>
              <a:rect l="l" t="t" r="r" b="b"/>
              <a:pathLst>
                <a:path w="1368903" h="2111102">
                  <a:moveTo>
                    <a:pt x="0" y="0"/>
                  </a:moveTo>
                  <a:lnTo>
                    <a:pt x="1368903" y="0"/>
                  </a:lnTo>
                  <a:lnTo>
                    <a:pt x="1368903" y="2111102"/>
                  </a:lnTo>
                  <a:lnTo>
                    <a:pt x="0" y="2111102"/>
                  </a:lnTo>
                  <a:close/>
                </a:path>
              </a:pathLst>
            </a:custGeom>
            <a:solidFill>
              <a:srgbClr val="F10B0B"/>
            </a:solidFill>
          </p:spPr>
        </p:sp>
        <p:sp>
          <p:nvSpPr>
            <p:cNvPr id="11" name="TextBox 11"/>
            <p:cNvSpPr txBox="1"/>
            <p:nvPr/>
          </p:nvSpPr>
          <p:spPr>
            <a:xfrm>
              <a:off x="0" y="-38100"/>
              <a:ext cx="1368903" cy="2149202"/>
            </a:xfrm>
            <a:prstGeom prst="rect">
              <a:avLst/>
            </a:prstGeom>
          </p:spPr>
          <p:txBody>
            <a:bodyPr lIns="50800" tIns="50800" rIns="50800" bIns="50800" rtlCol="0" anchor="ctr"/>
            <a:lstStyle/>
            <a:p>
              <a:pPr algn="ctr">
                <a:lnSpc>
                  <a:spcPts val="2083"/>
                </a:lnSpc>
              </a:pPr>
              <a:endParaRPr/>
            </a:p>
          </p:txBody>
        </p:sp>
      </p:grpSp>
      <p:sp>
        <p:nvSpPr>
          <p:cNvPr id="12" name="Freeform 12"/>
          <p:cNvSpPr/>
          <p:nvPr/>
        </p:nvSpPr>
        <p:spPr>
          <a:xfrm>
            <a:off x="13091254" y="6599435"/>
            <a:ext cx="4168046" cy="1508075"/>
          </a:xfrm>
          <a:custGeom>
            <a:avLst/>
            <a:gdLst/>
            <a:ahLst/>
            <a:cxnLst/>
            <a:rect l="l" t="t" r="r" b="b"/>
            <a:pathLst>
              <a:path w="4168046" h="1508075">
                <a:moveTo>
                  <a:pt x="0" y="0"/>
                </a:moveTo>
                <a:lnTo>
                  <a:pt x="4168046" y="0"/>
                </a:lnTo>
                <a:lnTo>
                  <a:pt x="4168046" y="1508074"/>
                </a:lnTo>
                <a:lnTo>
                  <a:pt x="0" y="1508074"/>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0503299" y="1494335"/>
            <a:ext cx="4198147" cy="3984407"/>
            <a:chOff x="0" y="0"/>
            <a:chExt cx="654336" cy="621022"/>
          </a:xfrm>
        </p:grpSpPr>
        <p:sp>
          <p:nvSpPr>
            <p:cNvPr id="14" name="Freeform 14"/>
            <p:cNvSpPr/>
            <p:nvPr/>
          </p:nvSpPr>
          <p:spPr>
            <a:xfrm>
              <a:off x="0" y="0"/>
              <a:ext cx="654336" cy="621022"/>
            </a:xfrm>
            <a:custGeom>
              <a:avLst/>
              <a:gdLst/>
              <a:ahLst/>
              <a:cxnLst/>
              <a:rect l="l" t="t" r="r" b="b"/>
              <a:pathLst>
                <a:path w="654336" h="621022">
                  <a:moveTo>
                    <a:pt x="44259" y="0"/>
                  </a:moveTo>
                  <a:lnTo>
                    <a:pt x="610077" y="0"/>
                  </a:lnTo>
                  <a:cubicBezTo>
                    <a:pt x="634521" y="0"/>
                    <a:pt x="654336" y="19815"/>
                    <a:pt x="654336" y="44259"/>
                  </a:cubicBezTo>
                  <a:lnTo>
                    <a:pt x="654336" y="576763"/>
                  </a:lnTo>
                  <a:cubicBezTo>
                    <a:pt x="654336" y="601207"/>
                    <a:pt x="634521" y="621022"/>
                    <a:pt x="610077" y="621022"/>
                  </a:cubicBezTo>
                  <a:lnTo>
                    <a:pt x="44259" y="621022"/>
                  </a:lnTo>
                  <a:cubicBezTo>
                    <a:pt x="32521" y="621022"/>
                    <a:pt x="21263" y="616359"/>
                    <a:pt x="12963" y="608059"/>
                  </a:cubicBezTo>
                  <a:cubicBezTo>
                    <a:pt x="4663" y="599759"/>
                    <a:pt x="0" y="588501"/>
                    <a:pt x="0" y="576763"/>
                  </a:cubicBezTo>
                  <a:lnTo>
                    <a:pt x="0" y="44259"/>
                  </a:lnTo>
                  <a:cubicBezTo>
                    <a:pt x="0" y="19815"/>
                    <a:pt x="19815" y="0"/>
                    <a:pt x="44259" y="0"/>
                  </a:cubicBezTo>
                  <a:close/>
                </a:path>
              </a:pathLst>
            </a:custGeom>
            <a:blipFill>
              <a:blip r:embed="rId4"/>
              <a:stretch>
                <a:fillRect l="-34363" r="-34363"/>
              </a:stretch>
            </a:blipFill>
          </p:spPr>
        </p:sp>
      </p:grpSp>
      <p:grpSp>
        <p:nvGrpSpPr>
          <p:cNvPr id="15" name="Group 15"/>
          <p:cNvGrpSpPr/>
          <p:nvPr/>
        </p:nvGrpSpPr>
        <p:grpSpPr>
          <a:xfrm>
            <a:off x="0" y="-399948"/>
            <a:ext cx="1834678" cy="11300907"/>
            <a:chOff x="0" y="0"/>
            <a:chExt cx="483207" cy="2976371"/>
          </a:xfrm>
        </p:grpSpPr>
        <p:sp>
          <p:nvSpPr>
            <p:cNvPr id="16" name="Freeform 16"/>
            <p:cNvSpPr/>
            <p:nvPr/>
          </p:nvSpPr>
          <p:spPr>
            <a:xfrm>
              <a:off x="0" y="0"/>
              <a:ext cx="483207" cy="2976370"/>
            </a:xfrm>
            <a:custGeom>
              <a:avLst/>
              <a:gdLst/>
              <a:ahLst/>
              <a:cxnLst/>
              <a:rect l="l" t="t" r="r" b="b"/>
              <a:pathLst>
                <a:path w="483207" h="2976370">
                  <a:moveTo>
                    <a:pt x="0" y="0"/>
                  </a:moveTo>
                  <a:lnTo>
                    <a:pt x="483207" y="0"/>
                  </a:lnTo>
                  <a:lnTo>
                    <a:pt x="483207" y="2976370"/>
                  </a:lnTo>
                  <a:lnTo>
                    <a:pt x="0" y="2976370"/>
                  </a:lnTo>
                  <a:close/>
                </a:path>
              </a:pathLst>
            </a:custGeom>
            <a:solidFill>
              <a:srgbClr val="F10B0B"/>
            </a:solidFill>
          </p:spPr>
        </p:sp>
        <p:sp>
          <p:nvSpPr>
            <p:cNvPr id="17" name="TextBox 17"/>
            <p:cNvSpPr txBox="1"/>
            <p:nvPr/>
          </p:nvSpPr>
          <p:spPr>
            <a:xfrm>
              <a:off x="0" y="-38100"/>
              <a:ext cx="483207" cy="3014471"/>
            </a:xfrm>
            <a:prstGeom prst="rect">
              <a:avLst/>
            </a:prstGeom>
          </p:spPr>
          <p:txBody>
            <a:bodyPr lIns="50800" tIns="50800" rIns="50800" bIns="50800" rtlCol="0" anchor="ctr"/>
            <a:lstStyle/>
            <a:p>
              <a:pPr algn="ctr">
                <a:lnSpc>
                  <a:spcPts val="2083"/>
                </a:lnSpc>
              </a:pPr>
              <a:endParaRPr/>
            </a:p>
          </p:txBody>
        </p:sp>
      </p:grpSp>
      <p:sp>
        <p:nvSpPr>
          <p:cNvPr id="18" name="Freeform 18"/>
          <p:cNvSpPr/>
          <p:nvPr/>
        </p:nvSpPr>
        <p:spPr>
          <a:xfrm flipH="1">
            <a:off x="591756" y="9568348"/>
            <a:ext cx="436944" cy="297916"/>
          </a:xfrm>
          <a:custGeom>
            <a:avLst/>
            <a:gdLst/>
            <a:ahLst/>
            <a:cxnLst/>
            <a:rect l="l" t="t" r="r" b="b"/>
            <a:pathLst>
              <a:path w="436944" h="297916">
                <a:moveTo>
                  <a:pt x="436944" y="0"/>
                </a:moveTo>
                <a:lnTo>
                  <a:pt x="0" y="0"/>
                </a:lnTo>
                <a:lnTo>
                  <a:pt x="0" y="297916"/>
                </a:lnTo>
                <a:lnTo>
                  <a:pt x="436944" y="297916"/>
                </a:lnTo>
                <a:lnTo>
                  <a:pt x="43694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45865" y="-158046"/>
            <a:ext cx="1880542" cy="1535931"/>
          </a:xfrm>
          <a:prstGeom prst="rect">
            <a:avLst/>
          </a:prstGeom>
        </p:spPr>
        <p:txBody>
          <a:bodyPr lIns="0" tIns="0" rIns="0" bIns="0" rtlCol="0" anchor="t">
            <a:spAutoFit/>
          </a:bodyPr>
          <a:lstStyle/>
          <a:p>
            <a:pPr algn="ctr">
              <a:lnSpc>
                <a:spcPts val="12566"/>
              </a:lnSpc>
              <a:spcBef>
                <a:spcPct val="0"/>
              </a:spcBef>
            </a:pPr>
            <a:r>
              <a:rPr lang="en-US" sz="8975" spc="601">
                <a:solidFill>
                  <a:srgbClr val="FFFFF3"/>
                </a:solidFill>
                <a:latin typeface="Montserrat Heavy"/>
                <a:ea typeface="Montserrat Heavy"/>
                <a:cs typeface="Montserrat Heavy"/>
                <a:sym typeface="Montserrat Heavy"/>
              </a:rPr>
              <a:t>05</a:t>
            </a:r>
          </a:p>
        </p:txBody>
      </p:sp>
      <p:sp>
        <p:nvSpPr>
          <p:cNvPr id="20" name="TextBox 20"/>
          <p:cNvSpPr txBox="1"/>
          <p:nvPr/>
        </p:nvSpPr>
        <p:spPr>
          <a:xfrm>
            <a:off x="2122981" y="18578"/>
            <a:ext cx="3660586" cy="1027986"/>
          </a:xfrm>
          <a:prstGeom prst="rect">
            <a:avLst/>
          </a:prstGeom>
        </p:spPr>
        <p:txBody>
          <a:bodyPr lIns="0" tIns="0" rIns="0" bIns="0" rtlCol="0" anchor="t">
            <a:spAutoFit/>
          </a:bodyPr>
          <a:lstStyle/>
          <a:p>
            <a:pPr algn="l">
              <a:lnSpc>
                <a:spcPts val="8354"/>
              </a:lnSpc>
              <a:spcBef>
                <a:spcPct val="0"/>
              </a:spcBef>
            </a:pPr>
            <a:r>
              <a:rPr lang="en-US" sz="5967">
                <a:solidFill>
                  <a:srgbClr val="F10B0B"/>
                </a:solidFill>
                <a:latin typeface="Montserrat Bold"/>
                <a:ea typeface="Montserrat Bold"/>
                <a:cs typeface="Montserrat Bold"/>
                <a:sym typeface="Montserrat Bold"/>
              </a:rPr>
              <a:t>Dataset</a:t>
            </a:r>
          </a:p>
        </p:txBody>
      </p:sp>
      <p:sp>
        <p:nvSpPr>
          <p:cNvPr id="21" name="TextBox 21"/>
          <p:cNvSpPr txBox="1"/>
          <p:nvPr/>
        </p:nvSpPr>
        <p:spPr>
          <a:xfrm>
            <a:off x="2122981" y="922739"/>
            <a:ext cx="5441446" cy="1027986"/>
          </a:xfrm>
          <a:prstGeom prst="rect">
            <a:avLst/>
          </a:prstGeom>
        </p:spPr>
        <p:txBody>
          <a:bodyPr lIns="0" tIns="0" rIns="0" bIns="0" rtlCol="0" anchor="t">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Overview</a:t>
            </a:r>
          </a:p>
        </p:txBody>
      </p:sp>
      <p:sp>
        <p:nvSpPr>
          <p:cNvPr id="22" name="TextBox 22"/>
          <p:cNvSpPr txBox="1"/>
          <p:nvPr/>
        </p:nvSpPr>
        <p:spPr>
          <a:xfrm>
            <a:off x="1880543" y="2069930"/>
            <a:ext cx="6282437" cy="5305107"/>
          </a:xfrm>
          <a:prstGeom prst="rect">
            <a:avLst/>
          </a:prstGeom>
        </p:spPr>
        <p:txBody>
          <a:bodyPr wrap="square" lIns="0" tIns="0" rIns="0" bIns="0" rtlCol="0" anchor="t">
            <a:spAutoFit/>
          </a:bodyPr>
          <a:lstStyle/>
          <a:p>
            <a:pPr algn="l">
              <a:lnSpc>
                <a:spcPts val="3220"/>
              </a:lnSpc>
            </a:pPr>
            <a:r>
              <a:rPr lang="en-US" sz="2300" dirty="0">
                <a:solidFill>
                  <a:schemeClr val="accent5">
                    <a:lumMod val="60000"/>
                    <a:lumOff val="40000"/>
                  </a:schemeClr>
                </a:solidFill>
                <a:latin typeface="Montserrat Medium"/>
                <a:ea typeface="Montserrat Medium"/>
                <a:cs typeface="Montserrat Medium"/>
                <a:sym typeface="Montserrat Medium"/>
              </a:rPr>
              <a:t>9. </a:t>
            </a:r>
            <a:r>
              <a:rPr lang="en-US" sz="2300" dirty="0">
                <a:solidFill>
                  <a:schemeClr val="accent5">
                    <a:lumMod val="60000"/>
                    <a:lumOff val="40000"/>
                  </a:schemeClr>
                </a:solidFill>
                <a:latin typeface="Montserrat Bold"/>
                <a:ea typeface="Montserrat Bold"/>
                <a:cs typeface="Montserrat Bold"/>
                <a:sym typeface="Montserrat Bold"/>
              </a:rPr>
              <a:t>Favorite Count</a:t>
            </a:r>
            <a:r>
              <a:rPr lang="en-US" sz="2300" dirty="0">
                <a:solidFill>
                  <a:schemeClr val="accent5">
                    <a:lumMod val="60000"/>
                    <a:lumOff val="40000"/>
                  </a:schemeClr>
                </a:solidFill>
                <a:latin typeface="Montserrat Medium"/>
                <a:ea typeface="Montserrat Medium"/>
                <a:cs typeface="Montserrat Medium"/>
                <a:sym typeface="Montserrat Medium"/>
              </a:rPr>
              <a:t>: Number of times the YouTube song video has been marked as a favorite.</a:t>
            </a:r>
          </a:p>
          <a:p>
            <a:pPr algn="l">
              <a:lnSpc>
                <a:spcPts val="3220"/>
              </a:lnSpc>
            </a:pPr>
            <a:r>
              <a:rPr lang="en-US" sz="2300" dirty="0">
                <a:solidFill>
                  <a:schemeClr val="accent5">
                    <a:lumMod val="60000"/>
                    <a:lumOff val="40000"/>
                  </a:schemeClr>
                </a:solidFill>
                <a:latin typeface="Montserrat Medium"/>
                <a:ea typeface="Montserrat Medium"/>
                <a:cs typeface="Montserrat Medium"/>
                <a:sym typeface="Montserrat Medium"/>
              </a:rPr>
              <a:t>10. </a:t>
            </a:r>
            <a:r>
              <a:rPr lang="en-US" sz="2300" dirty="0">
                <a:solidFill>
                  <a:schemeClr val="accent5">
                    <a:lumMod val="60000"/>
                    <a:lumOff val="40000"/>
                  </a:schemeClr>
                </a:solidFill>
                <a:latin typeface="Montserrat Bold"/>
                <a:ea typeface="Montserrat Bold"/>
                <a:cs typeface="Montserrat Bold"/>
                <a:sym typeface="Montserrat Bold"/>
              </a:rPr>
              <a:t>commentCount</a:t>
            </a:r>
            <a:r>
              <a:rPr lang="en-US" sz="2300" dirty="0">
                <a:solidFill>
                  <a:schemeClr val="accent5">
                    <a:lumMod val="60000"/>
                    <a:lumOff val="40000"/>
                  </a:schemeClr>
                </a:solidFill>
                <a:latin typeface="Montserrat Medium"/>
                <a:ea typeface="Montserrat Medium"/>
                <a:cs typeface="Montserrat Medium"/>
                <a:sym typeface="Montserrat Medium"/>
              </a:rPr>
              <a:t>: Number of comments posted on the YouTube song video. </a:t>
            </a:r>
          </a:p>
          <a:p>
            <a:pPr algn="l">
              <a:lnSpc>
                <a:spcPts val="3220"/>
              </a:lnSpc>
            </a:pPr>
            <a:r>
              <a:rPr lang="en-US" sz="2300" dirty="0">
                <a:solidFill>
                  <a:schemeClr val="accent5">
                    <a:lumMod val="60000"/>
                    <a:lumOff val="40000"/>
                  </a:schemeClr>
                </a:solidFill>
                <a:latin typeface="Montserrat Medium"/>
                <a:ea typeface="Montserrat Medium"/>
                <a:cs typeface="Montserrat Medium"/>
                <a:sym typeface="Montserrat Medium"/>
              </a:rPr>
              <a:t>11. </a:t>
            </a:r>
            <a:r>
              <a:rPr lang="en-US" sz="2300" dirty="0">
                <a:solidFill>
                  <a:schemeClr val="accent5">
                    <a:lumMod val="60000"/>
                    <a:lumOff val="40000"/>
                  </a:schemeClr>
                </a:solidFill>
                <a:latin typeface="Montserrat Bold"/>
                <a:ea typeface="Montserrat Bold"/>
                <a:cs typeface="Montserrat Bold"/>
                <a:sym typeface="Montserrat Bold"/>
              </a:rPr>
              <a:t>duration</a:t>
            </a:r>
            <a:r>
              <a:rPr lang="en-US" sz="2300" dirty="0">
                <a:solidFill>
                  <a:schemeClr val="accent5">
                    <a:lumMod val="60000"/>
                    <a:lumOff val="40000"/>
                  </a:schemeClr>
                </a:solidFill>
                <a:latin typeface="Montserrat Medium"/>
                <a:ea typeface="Montserrat Medium"/>
                <a:cs typeface="Montserrat Medium"/>
                <a:sym typeface="Montserrat Medium"/>
              </a:rPr>
              <a:t>: Duration of the YouTube song video. </a:t>
            </a:r>
          </a:p>
          <a:p>
            <a:pPr algn="l">
              <a:lnSpc>
                <a:spcPts val="3220"/>
              </a:lnSpc>
            </a:pPr>
            <a:r>
              <a:rPr lang="en-US" sz="2300" dirty="0">
                <a:solidFill>
                  <a:schemeClr val="accent5">
                    <a:lumMod val="60000"/>
                    <a:lumOff val="40000"/>
                  </a:schemeClr>
                </a:solidFill>
                <a:latin typeface="Montserrat Medium"/>
                <a:ea typeface="Montserrat Medium"/>
                <a:cs typeface="Montserrat Medium"/>
                <a:sym typeface="Montserrat Medium"/>
              </a:rPr>
              <a:t>12. </a:t>
            </a:r>
            <a:r>
              <a:rPr lang="en-US" sz="2300" dirty="0">
                <a:solidFill>
                  <a:schemeClr val="accent5">
                    <a:lumMod val="60000"/>
                    <a:lumOff val="40000"/>
                  </a:schemeClr>
                </a:solidFill>
                <a:latin typeface="Montserrat Bold"/>
                <a:ea typeface="Montserrat Bold"/>
                <a:cs typeface="Montserrat Bold"/>
                <a:sym typeface="Montserrat Bold"/>
              </a:rPr>
              <a:t>definition</a:t>
            </a:r>
            <a:r>
              <a:rPr lang="en-US" sz="2300" dirty="0">
                <a:solidFill>
                  <a:schemeClr val="accent5">
                    <a:lumMod val="60000"/>
                    <a:lumOff val="40000"/>
                  </a:schemeClr>
                </a:solidFill>
                <a:latin typeface="Montserrat Medium"/>
                <a:ea typeface="Montserrat Medium"/>
                <a:cs typeface="Montserrat Medium"/>
                <a:sym typeface="Montserrat Medium"/>
              </a:rPr>
              <a:t>: Video definition or quality (e.g., HD, SD). </a:t>
            </a:r>
          </a:p>
          <a:p>
            <a:pPr algn="l">
              <a:lnSpc>
                <a:spcPts val="3220"/>
              </a:lnSpc>
            </a:pPr>
            <a:r>
              <a:rPr lang="en-US" sz="2300" dirty="0">
                <a:solidFill>
                  <a:schemeClr val="accent5">
                    <a:lumMod val="60000"/>
                    <a:lumOff val="40000"/>
                  </a:schemeClr>
                </a:solidFill>
                <a:latin typeface="Montserrat Medium"/>
                <a:ea typeface="Montserrat Medium"/>
                <a:cs typeface="Montserrat Medium"/>
                <a:sym typeface="Montserrat Medium"/>
              </a:rPr>
              <a:t>13. </a:t>
            </a:r>
            <a:r>
              <a:rPr lang="en-US" sz="2300" dirty="0">
                <a:solidFill>
                  <a:schemeClr val="accent5">
                    <a:lumMod val="60000"/>
                    <a:lumOff val="40000"/>
                  </a:schemeClr>
                </a:solidFill>
                <a:latin typeface="Montserrat Bold"/>
                <a:ea typeface="Montserrat Bold"/>
                <a:cs typeface="Montserrat Bold"/>
                <a:sym typeface="Montserrat Bold"/>
              </a:rPr>
              <a:t>caption</a:t>
            </a:r>
            <a:r>
              <a:rPr lang="en-US" sz="2300" dirty="0">
                <a:solidFill>
                  <a:schemeClr val="accent5">
                    <a:lumMod val="60000"/>
                    <a:lumOff val="40000"/>
                  </a:schemeClr>
                </a:solidFill>
                <a:latin typeface="Montserrat Medium"/>
                <a:ea typeface="Montserrat Medium"/>
                <a:cs typeface="Montserrat Medium"/>
                <a:sym typeface="Montserrat Medium"/>
              </a:rPr>
              <a:t>: Availability of captions for the YouTube song video. </a:t>
            </a:r>
          </a:p>
          <a:p>
            <a:pPr algn="l">
              <a:lnSpc>
                <a:spcPts val="3220"/>
              </a:lnSpc>
              <a:spcBef>
                <a:spcPct val="0"/>
              </a:spcBef>
            </a:pPr>
            <a:endParaRPr lang="en-US" sz="2300" dirty="0">
              <a:solidFill>
                <a:srgbClr val="FFFFFF"/>
              </a:solidFill>
              <a:latin typeface="Montserrat Medium"/>
              <a:ea typeface="Montserrat Medium"/>
              <a:cs typeface="Montserrat Medium"/>
              <a:sym typeface="Montserrat Medium"/>
            </a:endParaRPr>
          </a:p>
        </p:txBody>
      </p:sp>
      <p:sp>
        <p:nvSpPr>
          <p:cNvPr id="23" name="TextBox 23"/>
          <p:cNvSpPr txBox="1"/>
          <p:nvPr/>
        </p:nvSpPr>
        <p:spPr>
          <a:xfrm>
            <a:off x="13415933" y="9313026"/>
            <a:ext cx="4680859" cy="322643"/>
          </a:xfrm>
          <a:prstGeom prst="rect">
            <a:avLst/>
          </a:prstGeom>
        </p:spPr>
        <p:txBody>
          <a:bodyPr lIns="0" tIns="0" rIns="0" bIns="0" rtlCol="0" anchor="t">
            <a:spAutoFit/>
          </a:bodyPr>
          <a:lstStyle/>
          <a:p>
            <a:pPr algn="l">
              <a:lnSpc>
                <a:spcPts val="2691"/>
              </a:lnSpc>
              <a:spcBef>
                <a:spcPct val="0"/>
              </a:spcBef>
            </a:pPr>
            <a:r>
              <a:rPr lang="en-US" sz="1922" dirty="0">
                <a:solidFill>
                  <a:srgbClr val="FFFFFF"/>
                </a:solidFill>
                <a:latin typeface="Montserrat Medium"/>
                <a:ea typeface="Montserrat Medium"/>
                <a:cs typeface="Montserrat Medium"/>
                <a:sym typeface="Montserrat Medium"/>
              </a:rPr>
              <a:t>ushashripati41997@gmail.com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grpSp>
        <p:nvGrpSpPr>
          <p:cNvPr id="2" name="Group 2"/>
          <p:cNvGrpSpPr/>
          <p:nvPr/>
        </p:nvGrpSpPr>
        <p:grpSpPr>
          <a:xfrm>
            <a:off x="1" y="-28779"/>
            <a:ext cx="5940490" cy="10315779"/>
            <a:chOff x="0" y="0"/>
            <a:chExt cx="927519" cy="1879250"/>
          </a:xfrm>
        </p:grpSpPr>
        <p:sp>
          <p:nvSpPr>
            <p:cNvPr id="3" name="Freeform 3"/>
            <p:cNvSpPr/>
            <p:nvPr/>
          </p:nvSpPr>
          <p:spPr>
            <a:xfrm>
              <a:off x="0" y="0"/>
              <a:ext cx="927519" cy="1879250"/>
            </a:xfrm>
            <a:custGeom>
              <a:avLst/>
              <a:gdLst/>
              <a:ahLst/>
              <a:cxnLst/>
              <a:rect l="l" t="t" r="r" b="b"/>
              <a:pathLst>
                <a:path w="927519" h="1879250">
                  <a:moveTo>
                    <a:pt x="0" y="0"/>
                  </a:moveTo>
                  <a:lnTo>
                    <a:pt x="927519" y="0"/>
                  </a:lnTo>
                  <a:lnTo>
                    <a:pt x="927519" y="1879250"/>
                  </a:lnTo>
                  <a:lnTo>
                    <a:pt x="0" y="1879250"/>
                  </a:lnTo>
                  <a:close/>
                </a:path>
              </a:pathLst>
            </a:custGeom>
            <a:blipFill>
              <a:blip r:embed="rId2"/>
              <a:stretch>
                <a:fillRect l="-17494" r="-17494"/>
              </a:stretch>
            </a:blipFill>
          </p:spPr>
        </p:sp>
      </p:grpSp>
      <p:sp>
        <p:nvSpPr>
          <p:cNvPr id="8" name="TextBox 8"/>
          <p:cNvSpPr txBox="1"/>
          <p:nvPr/>
        </p:nvSpPr>
        <p:spPr>
          <a:xfrm>
            <a:off x="3157157" y="-202598"/>
            <a:ext cx="2149129" cy="1749862"/>
          </a:xfrm>
          <a:prstGeom prst="rect">
            <a:avLst/>
          </a:prstGeom>
        </p:spPr>
        <p:txBody>
          <a:bodyPr lIns="0" tIns="0" rIns="0" bIns="0" rtlCol="0" anchor="t">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06</a:t>
            </a:r>
          </a:p>
        </p:txBody>
      </p:sp>
      <p:sp>
        <p:nvSpPr>
          <p:cNvPr id="9" name="TextBox 9"/>
          <p:cNvSpPr txBox="1"/>
          <p:nvPr/>
        </p:nvSpPr>
        <p:spPr>
          <a:xfrm>
            <a:off x="9144000" y="1506408"/>
            <a:ext cx="3082319" cy="1027986"/>
          </a:xfrm>
          <a:prstGeom prst="rect">
            <a:avLst/>
          </a:prstGeom>
        </p:spPr>
        <p:txBody>
          <a:bodyPr lIns="0" tIns="0" rIns="0" bIns="0" rtlCol="0" anchor="t">
            <a:spAutoFit/>
          </a:bodyPr>
          <a:lstStyle/>
          <a:p>
            <a:pPr algn="l">
              <a:lnSpc>
                <a:spcPts val="8354"/>
              </a:lnSpc>
              <a:spcBef>
                <a:spcPct val="0"/>
              </a:spcBef>
            </a:pPr>
            <a:r>
              <a:rPr lang="en-US" sz="5967" dirty="0">
                <a:solidFill>
                  <a:srgbClr val="000000"/>
                </a:solidFill>
                <a:latin typeface="Montserrat Bold"/>
                <a:ea typeface="Montserrat Bold"/>
                <a:cs typeface="Montserrat Bold"/>
                <a:sym typeface="Montserrat Bold"/>
              </a:rPr>
              <a:t>Project</a:t>
            </a:r>
          </a:p>
        </p:txBody>
      </p:sp>
      <p:sp>
        <p:nvSpPr>
          <p:cNvPr id="10" name="TextBox 10"/>
          <p:cNvSpPr txBox="1"/>
          <p:nvPr/>
        </p:nvSpPr>
        <p:spPr>
          <a:xfrm>
            <a:off x="12226319" y="1506408"/>
            <a:ext cx="4193608" cy="1027986"/>
          </a:xfrm>
          <a:prstGeom prst="rect">
            <a:avLst/>
          </a:prstGeom>
        </p:spPr>
        <p:txBody>
          <a:bodyPr lIns="0" tIns="0" rIns="0" bIns="0" rtlCol="0" anchor="t">
            <a:spAutoFit/>
          </a:bodyPr>
          <a:lstStyle/>
          <a:p>
            <a:pPr algn="l">
              <a:lnSpc>
                <a:spcPts val="8354"/>
              </a:lnSpc>
              <a:spcBef>
                <a:spcPct val="0"/>
              </a:spcBef>
            </a:pPr>
            <a:r>
              <a:rPr lang="en-US" sz="5967" dirty="0">
                <a:solidFill>
                  <a:srgbClr val="F10B0B"/>
                </a:solidFill>
                <a:latin typeface="Montserrat Heavy"/>
                <a:ea typeface="Montserrat Heavy"/>
                <a:cs typeface="Montserrat Heavy"/>
                <a:sym typeface="Montserrat Heavy"/>
              </a:rPr>
              <a:t>Objective</a:t>
            </a:r>
          </a:p>
        </p:txBody>
      </p:sp>
      <p:sp>
        <p:nvSpPr>
          <p:cNvPr id="11" name="TextBox 11"/>
          <p:cNvSpPr txBox="1"/>
          <p:nvPr/>
        </p:nvSpPr>
        <p:spPr>
          <a:xfrm>
            <a:off x="9387569" y="2608476"/>
            <a:ext cx="8672577" cy="6855460"/>
          </a:xfrm>
          <a:prstGeom prst="rect">
            <a:avLst/>
          </a:prstGeom>
        </p:spPr>
        <p:txBody>
          <a:bodyPr lIns="0" tIns="0" rIns="0" bIns="0" rtlCol="0" anchor="t">
            <a:spAutoFit/>
          </a:bodyPr>
          <a:lstStyle/>
          <a:p>
            <a:pPr algn="just">
              <a:lnSpc>
                <a:spcPts val="3359"/>
              </a:lnSpc>
            </a:pPr>
            <a:r>
              <a:rPr lang="en-US" sz="2400">
                <a:solidFill>
                  <a:srgbClr val="000000"/>
                </a:solidFill>
                <a:latin typeface="Montserrat Bold"/>
                <a:ea typeface="Montserrat Bold"/>
                <a:cs typeface="Montserrat Bold"/>
                <a:sym typeface="Montserrat Bold"/>
              </a:rPr>
              <a:t>1. Data Cleaning and Preparation: </a:t>
            </a:r>
          </a:p>
          <a:p>
            <a:pPr algn="just">
              <a:lnSpc>
                <a:spcPts val="3220"/>
              </a:lnSpc>
            </a:pPr>
            <a:r>
              <a:rPr lang="en-US" sz="2300">
                <a:solidFill>
                  <a:srgbClr val="000000"/>
                </a:solidFill>
                <a:latin typeface="Montserrat"/>
                <a:ea typeface="Montserrat"/>
                <a:cs typeface="Montserrat"/>
                <a:sym typeface="Montserrat"/>
              </a:rPr>
              <a:t>- Clean and preprocess the dataset, handling missing values or outliers. </a:t>
            </a:r>
          </a:p>
          <a:p>
            <a:pPr algn="just">
              <a:lnSpc>
                <a:spcPts val="3220"/>
              </a:lnSpc>
            </a:pPr>
            <a:r>
              <a:rPr lang="en-US" sz="2300">
                <a:solidFill>
                  <a:srgbClr val="000000"/>
                </a:solidFill>
                <a:latin typeface="Montserrat"/>
                <a:ea typeface="Montserrat"/>
                <a:cs typeface="Montserrat"/>
                <a:sym typeface="Montserrat"/>
              </a:rPr>
              <a:t>- Convert relevant columns to appropriate data types. </a:t>
            </a:r>
          </a:p>
          <a:p>
            <a:pPr algn="just">
              <a:lnSpc>
                <a:spcPts val="3220"/>
              </a:lnSpc>
            </a:pPr>
            <a:endParaRPr lang="en-US" sz="2300">
              <a:solidFill>
                <a:srgbClr val="000000"/>
              </a:solidFill>
              <a:latin typeface="Montserrat"/>
              <a:ea typeface="Montserrat"/>
              <a:cs typeface="Montserrat"/>
              <a:sym typeface="Montserrat"/>
            </a:endParaRPr>
          </a:p>
          <a:p>
            <a:pPr algn="just">
              <a:lnSpc>
                <a:spcPts val="3359"/>
              </a:lnSpc>
            </a:pPr>
            <a:r>
              <a:rPr lang="en-US" sz="2400">
                <a:solidFill>
                  <a:srgbClr val="000000"/>
                </a:solidFill>
                <a:latin typeface="Montserrat Bold"/>
                <a:ea typeface="Montserrat Bold"/>
                <a:cs typeface="Montserrat Bold"/>
                <a:sym typeface="Montserrat Bold"/>
              </a:rPr>
              <a:t>2. Exploratory Data Analysis (EDA): </a:t>
            </a:r>
          </a:p>
          <a:p>
            <a:pPr algn="just">
              <a:lnSpc>
                <a:spcPts val="3220"/>
              </a:lnSpc>
            </a:pPr>
            <a:r>
              <a:rPr lang="en-US" sz="2300">
                <a:solidFill>
                  <a:srgbClr val="000000"/>
                </a:solidFill>
                <a:latin typeface="Montserrat"/>
                <a:ea typeface="Montserrat"/>
                <a:cs typeface="Montserrat"/>
                <a:sym typeface="Montserrat"/>
              </a:rPr>
              <a:t>- Explore patterns and distributions in view counts, like counts, and comments. </a:t>
            </a:r>
          </a:p>
          <a:p>
            <a:pPr algn="just">
              <a:lnSpc>
                <a:spcPts val="3220"/>
              </a:lnSpc>
            </a:pPr>
            <a:r>
              <a:rPr lang="en-US" sz="2300">
                <a:solidFill>
                  <a:srgbClr val="000000"/>
                </a:solidFill>
                <a:latin typeface="Montserrat"/>
                <a:ea typeface="Montserrat"/>
                <a:cs typeface="Montserrat"/>
                <a:sym typeface="Montserrat"/>
              </a:rPr>
              <a:t>- Identify trends in the popularity and engagement of YouTube song videos. </a:t>
            </a:r>
          </a:p>
          <a:p>
            <a:pPr algn="just">
              <a:lnSpc>
                <a:spcPts val="3359"/>
              </a:lnSpc>
            </a:pPr>
            <a:endParaRPr lang="en-US" sz="2300">
              <a:solidFill>
                <a:srgbClr val="000000"/>
              </a:solidFill>
              <a:latin typeface="Montserrat"/>
              <a:ea typeface="Montserrat"/>
              <a:cs typeface="Montserrat"/>
              <a:sym typeface="Montserrat"/>
            </a:endParaRPr>
          </a:p>
          <a:p>
            <a:pPr algn="just">
              <a:lnSpc>
                <a:spcPts val="3359"/>
              </a:lnSpc>
            </a:pPr>
            <a:r>
              <a:rPr lang="en-US" sz="2400">
                <a:solidFill>
                  <a:srgbClr val="000000"/>
                </a:solidFill>
                <a:latin typeface="Montserrat Bold"/>
                <a:ea typeface="Montserrat Bold"/>
                <a:cs typeface="Montserrat Bold"/>
                <a:sym typeface="Montserrat Bold"/>
              </a:rPr>
              <a:t>3. Content and Channel Analysis: </a:t>
            </a:r>
          </a:p>
          <a:p>
            <a:pPr algn="just">
              <a:lnSpc>
                <a:spcPts val="3220"/>
              </a:lnSpc>
            </a:pPr>
            <a:r>
              <a:rPr lang="en-US" sz="2300">
                <a:solidFill>
                  <a:srgbClr val="000000"/>
                </a:solidFill>
                <a:latin typeface="Montserrat"/>
                <a:ea typeface="Montserrat"/>
                <a:cs typeface="Montserrat"/>
                <a:sym typeface="Montserrat"/>
              </a:rPr>
              <a:t>- Analyze the distribution of videos across different channels.</a:t>
            </a:r>
          </a:p>
          <a:p>
            <a:pPr algn="just">
              <a:lnSpc>
                <a:spcPts val="3220"/>
              </a:lnSpc>
            </a:pPr>
            <a:r>
              <a:rPr lang="en-US" sz="2300">
                <a:solidFill>
                  <a:srgbClr val="000000"/>
                </a:solidFill>
                <a:latin typeface="Montserrat"/>
                <a:ea typeface="Montserrat"/>
                <a:cs typeface="Montserrat"/>
                <a:sym typeface="Montserrat"/>
              </a:rPr>
              <a:t>- Identify popular tags and their correlation with view counts.</a:t>
            </a:r>
          </a:p>
          <a:p>
            <a:pPr algn="just">
              <a:lnSpc>
                <a:spcPts val="3220"/>
              </a:lnSpc>
              <a:spcBef>
                <a:spcPct val="0"/>
              </a:spcBef>
            </a:pPr>
            <a:endParaRPr lang="en-US" sz="2300">
              <a:solidFill>
                <a:srgbClr val="000000"/>
              </a:solidFill>
              <a:latin typeface="Montserrat"/>
              <a:ea typeface="Montserrat"/>
              <a:cs typeface="Montserrat"/>
              <a:sym typeface="Montserrat"/>
            </a:endParaRPr>
          </a:p>
        </p:txBody>
      </p:sp>
      <p:grpSp>
        <p:nvGrpSpPr>
          <p:cNvPr id="12" name="Group 12"/>
          <p:cNvGrpSpPr/>
          <p:nvPr/>
        </p:nvGrpSpPr>
        <p:grpSpPr>
          <a:xfrm>
            <a:off x="5940491" y="67078"/>
            <a:ext cx="12347509" cy="1114022"/>
            <a:chOff x="0" y="0"/>
            <a:chExt cx="1479001" cy="752698"/>
          </a:xfrm>
        </p:grpSpPr>
        <p:sp>
          <p:nvSpPr>
            <p:cNvPr id="13" name="Freeform 13"/>
            <p:cNvSpPr/>
            <p:nvPr/>
          </p:nvSpPr>
          <p:spPr>
            <a:xfrm>
              <a:off x="0" y="0"/>
              <a:ext cx="1479001" cy="752698"/>
            </a:xfrm>
            <a:custGeom>
              <a:avLst/>
              <a:gdLst/>
              <a:ahLst/>
              <a:cxnLst/>
              <a:rect l="l" t="t" r="r" b="b"/>
              <a:pathLst>
                <a:path w="1479001" h="752698">
                  <a:moveTo>
                    <a:pt x="0" y="0"/>
                  </a:moveTo>
                  <a:lnTo>
                    <a:pt x="1479001" y="0"/>
                  </a:lnTo>
                  <a:lnTo>
                    <a:pt x="1479001" y="752698"/>
                  </a:lnTo>
                  <a:lnTo>
                    <a:pt x="0" y="752698"/>
                  </a:lnTo>
                  <a:close/>
                </a:path>
              </a:pathLst>
            </a:custGeom>
            <a:solidFill>
              <a:srgbClr val="F10B0B"/>
            </a:solidFill>
            <a:ln w="12700">
              <a:solidFill>
                <a:srgbClr val="000000"/>
              </a:solidFill>
            </a:ln>
          </p:spPr>
        </p:sp>
      </p:grpSp>
      <p:sp>
        <p:nvSpPr>
          <p:cNvPr id="15" name="Freeform 15"/>
          <p:cNvSpPr/>
          <p:nvPr/>
        </p:nvSpPr>
        <p:spPr>
          <a:xfrm flipH="1">
            <a:off x="17040828" y="9576118"/>
            <a:ext cx="436944" cy="297916"/>
          </a:xfrm>
          <a:custGeom>
            <a:avLst/>
            <a:gdLst/>
            <a:ahLst/>
            <a:cxnLst/>
            <a:rect l="l" t="t" r="r" b="b"/>
            <a:pathLst>
              <a:path w="436944" h="297916">
                <a:moveTo>
                  <a:pt x="436944" y="0"/>
                </a:moveTo>
                <a:lnTo>
                  <a:pt x="0" y="0"/>
                </a:lnTo>
                <a:lnTo>
                  <a:pt x="0" y="297916"/>
                </a:lnTo>
                <a:lnTo>
                  <a:pt x="436944" y="297916"/>
                </a:lnTo>
                <a:lnTo>
                  <a:pt x="436944"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grpSp>
        <p:nvGrpSpPr>
          <p:cNvPr id="2" name="Group 2"/>
          <p:cNvGrpSpPr/>
          <p:nvPr/>
        </p:nvGrpSpPr>
        <p:grpSpPr>
          <a:xfrm>
            <a:off x="304801" y="-921482"/>
            <a:ext cx="7162796" cy="12129969"/>
            <a:chOff x="-319054" y="-42416"/>
            <a:chExt cx="999702" cy="1879250"/>
          </a:xfrm>
        </p:grpSpPr>
        <p:sp>
          <p:nvSpPr>
            <p:cNvPr id="3" name="Freeform 3"/>
            <p:cNvSpPr/>
            <p:nvPr/>
          </p:nvSpPr>
          <p:spPr>
            <a:xfrm>
              <a:off x="-319054" y="-42416"/>
              <a:ext cx="999702" cy="1879250"/>
            </a:xfrm>
            <a:custGeom>
              <a:avLst/>
              <a:gdLst/>
              <a:ahLst/>
              <a:cxnLst/>
              <a:rect l="l" t="t" r="r" b="b"/>
              <a:pathLst>
                <a:path w="927519" h="1879250">
                  <a:moveTo>
                    <a:pt x="0" y="0"/>
                  </a:moveTo>
                  <a:lnTo>
                    <a:pt x="927519" y="0"/>
                  </a:lnTo>
                  <a:lnTo>
                    <a:pt x="927519" y="1879250"/>
                  </a:lnTo>
                  <a:lnTo>
                    <a:pt x="0" y="1879250"/>
                  </a:lnTo>
                  <a:close/>
                </a:path>
              </a:pathLst>
            </a:custGeom>
            <a:blipFill>
              <a:blip r:embed="rId2"/>
              <a:stretch>
                <a:fillRect l="-17494" r="-17494"/>
              </a:stretch>
            </a:blipFill>
          </p:spPr>
        </p:sp>
      </p:grpSp>
      <p:sp>
        <p:nvSpPr>
          <p:cNvPr id="8" name="TextBox 8"/>
          <p:cNvSpPr txBox="1"/>
          <p:nvPr/>
        </p:nvSpPr>
        <p:spPr>
          <a:xfrm>
            <a:off x="3157157" y="-202598"/>
            <a:ext cx="2149129" cy="1749862"/>
          </a:xfrm>
          <a:prstGeom prst="rect">
            <a:avLst/>
          </a:prstGeom>
        </p:spPr>
        <p:txBody>
          <a:bodyPr lIns="0" tIns="0" rIns="0" bIns="0" rtlCol="0" anchor="t">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06</a:t>
            </a:r>
          </a:p>
        </p:txBody>
      </p:sp>
      <p:sp>
        <p:nvSpPr>
          <p:cNvPr id="9" name="TextBox 9"/>
          <p:cNvSpPr txBox="1"/>
          <p:nvPr/>
        </p:nvSpPr>
        <p:spPr>
          <a:xfrm>
            <a:off x="9144000" y="1506408"/>
            <a:ext cx="3082319" cy="1027986"/>
          </a:xfrm>
          <a:prstGeom prst="rect">
            <a:avLst/>
          </a:prstGeom>
        </p:spPr>
        <p:txBody>
          <a:bodyPr lIns="0" tIns="0" rIns="0" bIns="0" rtlCol="0" anchor="t">
            <a:spAutoFit/>
          </a:bodyPr>
          <a:lstStyle/>
          <a:p>
            <a:pPr algn="l">
              <a:lnSpc>
                <a:spcPts val="8354"/>
              </a:lnSpc>
              <a:spcBef>
                <a:spcPct val="0"/>
              </a:spcBef>
            </a:pPr>
            <a:r>
              <a:rPr lang="en-US" sz="5967">
                <a:solidFill>
                  <a:srgbClr val="000000"/>
                </a:solidFill>
                <a:latin typeface="Montserrat Bold"/>
                <a:ea typeface="Montserrat Bold"/>
                <a:cs typeface="Montserrat Bold"/>
                <a:sym typeface="Montserrat Bold"/>
              </a:rPr>
              <a:t>Project</a:t>
            </a:r>
          </a:p>
        </p:txBody>
      </p:sp>
      <p:sp>
        <p:nvSpPr>
          <p:cNvPr id="10" name="TextBox 10"/>
          <p:cNvSpPr txBox="1"/>
          <p:nvPr/>
        </p:nvSpPr>
        <p:spPr>
          <a:xfrm>
            <a:off x="12226319" y="1506408"/>
            <a:ext cx="4193608" cy="1027986"/>
          </a:xfrm>
          <a:prstGeom prst="rect">
            <a:avLst/>
          </a:prstGeom>
        </p:spPr>
        <p:txBody>
          <a:bodyPr lIns="0" tIns="0" rIns="0" bIns="0" rtlCol="0" anchor="t">
            <a:spAutoFit/>
          </a:bodyPr>
          <a:lstStyle/>
          <a:p>
            <a:pPr algn="l">
              <a:lnSpc>
                <a:spcPts val="8354"/>
              </a:lnSpc>
              <a:spcBef>
                <a:spcPct val="0"/>
              </a:spcBef>
            </a:pPr>
            <a:r>
              <a:rPr lang="en-US" sz="5967">
                <a:solidFill>
                  <a:srgbClr val="F10B0B"/>
                </a:solidFill>
                <a:latin typeface="Montserrat Heavy"/>
                <a:ea typeface="Montserrat Heavy"/>
                <a:cs typeface="Montserrat Heavy"/>
                <a:sym typeface="Montserrat Heavy"/>
              </a:rPr>
              <a:t>Objective</a:t>
            </a:r>
          </a:p>
        </p:txBody>
      </p:sp>
      <p:sp>
        <p:nvSpPr>
          <p:cNvPr id="11" name="TextBox 11"/>
          <p:cNvSpPr txBox="1"/>
          <p:nvPr/>
        </p:nvSpPr>
        <p:spPr>
          <a:xfrm>
            <a:off x="9387569" y="2754262"/>
            <a:ext cx="8672577" cy="4988560"/>
          </a:xfrm>
          <a:prstGeom prst="rect">
            <a:avLst/>
          </a:prstGeom>
        </p:spPr>
        <p:txBody>
          <a:bodyPr lIns="0" tIns="0" rIns="0" bIns="0" rtlCol="0" anchor="t">
            <a:spAutoFit/>
          </a:bodyPr>
          <a:lstStyle/>
          <a:p>
            <a:pPr algn="just">
              <a:lnSpc>
                <a:spcPts val="3359"/>
              </a:lnSpc>
            </a:pPr>
            <a:r>
              <a:rPr lang="en-US" sz="2400">
                <a:solidFill>
                  <a:srgbClr val="000000"/>
                </a:solidFill>
                <a:latin typeface="Montserrat Bold"/>
                <a:ea typeface="Montserrat Bold"/>
                <a:cs typeface="Montserrat Bold"/>
                <a:sym typeface="Montserrat Bold"/>
              </a:rPr>
              <a:t>4. Temporal Trends: </a:t>
            </a:r>
          </a:p>
          <a:p>
            <a:pPr algn="just">
              <a:lnSpc>
                <a:spcPts val="3359"/>
              </a:lnSpc>
            </a:pPr>
            <a:r>
              <a:rPr lang="en-US" sz="2400">
                <a:solidFill>
                  <a:srgbClr val="000000"/>
                </a:solidFill>
                <a:latin typeface="Montserrat"/>
                <a:ea typeface="Montserrat"/>
                <a:cs typeface="Montserrat"/>
                <a:sym typeface="Montserrat"/>
              </a:rPr>
              <a:t>- Explore how YouTube song video metrics vary over time. </a:t>
            </a:r>
          </a:p>
          <a:p>
            <a:pPr algn="just">
              <a:lnSpc>
                <a:spcPts val="3359"/>
              </a:lnSpc>
            </a:pPr>
            <a:r>
              <a:rPr lang="en-US" sz="2400">
                <a:solidFill>
                  <a:srgbClr val="000000"/>
                </a:solidFill>
                <a:latin typeface="Montserrat"/>
                <a:ea typeface="Montserrat"/>
                <a:cs typeface="Montserrat"/>
                <a:sym typeface="Montserrat"/>
              </a:rPr>
              <a:t>- Identify peak publishing times and their impact on engagement. </a:t>
            </a:r>
          </a:p>
          <a:p>
            <a:pPr algn="just">
              <a:lnSpc>
                <a:spcPts val="3359"/>
              </a:lnSpc>
            </a:pPr>
            <a:endParaRPr lang="en-US" sz="2400">
              <a:solidFill>
                <a:srgbClr val="000000"/>
              </a:solidFill>
              <a:latin typeface="Montserrat"/>
              <a:ea typeface="Montserrat"/>
              <a:cs typeface="Montserrat"/>
              <a:sym typeface="Montserrat"/>
            </a:endParaRPr>
          </a:p>
          <a:p>
            <a:pPr algn="just">
              <a:lnSpc>
                <a:spcPts val="3359"/>
              </a:lnSpc>
            </a:pPr>
            <a:r>
              <a:rPr lang="en-US" sz="2400">
                <a:solidFill>
                  <a:srgbClr val="000000"/>
                </a:solidFill>
                <a:latin typeface="Montserrat Bold"/>
                <a:ea typeface="Montserrat Bold"/>
                <a:cs typeface="Montserrat Bold"/>
                <a:sym typeface="Montserrat Bold"/>
              </a:rPr>
              <a:t>5. User Engagement Insights: </a:t>
            </a:r>
          </a:p>
          <a:p>
            <a:pPr algn="just">
              <a:lnSpc>
                <a:spcPts val="3359"/>
              </a:lnSpc>
            </a:pPr>
            <a:r>
              <a:rPr lang="en-US" sz="2400">
                <a:solidFill>
                  <a:srgbClr val="000000"/>
                </a:solidFill>
                <a:latin typeface="Montserrat"/>
                <a:ea typeface="Montserrat"/>
                <a:cs typeface="Montserrat"/>
                <a:sym typeface="Montserrat"/>
              </a:rPr>
              <a:t>- Investigate relationships between likes, comments, and views. </a:t>
            </a:r>
          </a:p>
          <a:p>
            <a:pPr algn="just">
              <a:lnSpc>
                <a:spcPts val="3359"/>
              </a:lnSpc>
            </a:pPr>
            <a:r>
              <a:rPr lang="en-US" sz="2400">
                <a:solidFill>
                  <a:srgbClr val="000000"/>
                </a:solidFill>
                <a:latin typeface="Montserrat"/>
                <a:ea typeface="Montserrat"/>
                <a:cs typeface="Montserrat"/>
                <a:sym typeface="Montserrat"/>
              </a:rPr>
              <a:t>- Identify factors influencing user engagement with YouTube song videos.</a:t>
            </a:r>
          </a:p>
          <a:p>
            <a:pPr algn="just">
              <a:lnSpc>
                <a:spcPts val="3220"/>
              </a:lnSpc>
              <a:spcBef>
                <a:spcPct val="0"/>
              </a:spcBef>
            </a:pPr>
            <a:endParaRPr lang="en-US" sz="2400">
              <a:solidFill>
                <a:srgbClr val="000000"/>
              </a:solidFill>
              <a:latin typeface="Montserrat"/>
              <a:ea typeface="Montserrat"/>
              <a:cs typeface="Montserrat"/>
              <a:sym typeface="Montserrat"/>
            </a:endParaRPr>
          </a:p>
        </p:txBody>
      </p:sp>
      <p:grpSp>
        <p:nvGrpSpPr>
          <p:cNvPr id="12" name="Group 12"/>
          <p:cNvGrpSpPr/>
          <p:nvPr/>
        </p:nvGrpSpPr>
        <p:grpSpPr>
          <a:xfrm>
            <a:off x="9144000" y="-3254608"/>
            <a:ext cx="9546487" cy="4858432"/>
            <a:chOff x="0" y="0"/>
            <a:chExt cx="1479001" cy="752698"/>
          </a:xfrm>
        </p:grpSpPr>
        <p:sp>
          <p:nvSpPr>
            <p:cNvPr id="13" name="Freeform 13"/>
            <p:cNvSpPr/>
            <p:nvPr/>
          </p:nvSpPr>
          <p:spPr>
            <a:xfrm>
              <a:off x="0" y="0"/>
              <a:ext cx="1479001" cy="752698"/>
            </a:xfrm>
            <a:custGeom>
              <a:avLst/>
              <a:gdLst/>
              <a:ahLst/>
              <a:cxnLst/>
              <a:rect l="l" t="t" r="r" b="b"/>
              <a:pathLst>
                <a:path w="1479001" h="752698">
                  <a:moveTo>
                    <a:pt x="0" y="0"/>
                  </a:moveTo>
                  <a:lnTo>
                    <a:pt x="1479001" y="0"/>
                  </a:lnTo>
                  <a:lnTo>
                    <a:pt x="1479001" y="752698"/>
                  </a:lnTo>
                  <a:lnTo>
                    <a:pt x="0" y="752698"/>
                  </a:lnTo>
                  <a:close/>
                </a:path>
              </a:pathLst>
            </a:custGeom>
            <a:solidFill>
              <a:srgbClr val="F10B0B"/>
            </a:solidFill>
            <a:ln w="12700">
              <a:solidFill>
                <a:srgbClr val="000000"/>
              </a:solidFill>
            </a:ln>
          </p:spPr>
        </p:sp>
      </p:grpSp>
      <p:sp>
        <p:nvSpPr>
          <p:cNvPr id="15" name="Freeform 15"/>
          <p:cNvSpPr/>
          <p:nvPr/>
        </p:nvSpPr>
        <p:spPr>
          <a:xfrm flipH="1">
            <a:off x="17040828" y="9576118"/>
            <a:ext cx="436944" cy="297916"/>
          </a:xfrm>
          <a:custGeom>
            <a:avLst/>
            <a:gdLst/>
            <a:ahLst/>
            <a:cxnLst/>
            <a:rect l="l" t="t" r="r" b="b"/>
            <a:pathLst>
              <a:path w="436944" h="297916">
                <a:moveTo>
                  <a:pt x="436944" y="0"/>
                </a:moveTo>
                <a:lnTo>
                  <a:pt x="0" y="0"/>
                </a:lnTo>
                <a:lnTo>
                  <a:pt x="0" y="297916"/>
                </a:lnTo>
                <a:lnTo>
                  <a:pt x="436944" y="297916"/>
                </a:lnTo>
                <a:lnTo>
                  <a:pt x="436944"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28700" y="5690189"/>
            <a:ext cx="13728595" cy="4690498"/>
            <a:chOff x="0" y="0"/>
            <a:chExt cx="2126919" cy="726681"/>
          </a:xfrm>
        </p:grpSpPr>
        <p:sp>
          <p:nvSpPr>
            <p:cNvPr id="4" name="Freeform 4"/>
            <p:cNvSpPr/>
            <p:nvPr/>
          </p:nvSpPr>
          <p:spPr>
            <a:xfrm>
              <a:off x="0" y="0"/>
              <a:ext cx="2126919" cy="726681"/>
            </a:xfrm>
            <a:custGeom>
              <a:avLst/>
              <a:gdLst/>
              <a:ahLst/>
              <a:cxnLst/>
              <a:rect l="l" t="t" r="r" b="b"/>
              <a:pathLst>
                <a:path w="2126919" h="726681">
                  <a:moveTo>
                    <a:pt x="0" y="0"/>
                  </a:moveTo>
                  <a:lnTo>
                    <a:pt x="2126919" y="0"/>
                  </a:lnTo>
                  <a:lnTo>
                    <a:pt x="2126919" y="726681"/>
                  </a:lnTo>
                  <a:lnTo>
                    <a:pt x="0" y="726681"/>
                  </a:lnTo>
                  <a:close/>
                </a:path>
              </a:pathLst>
            </a:custGeom>
            <a:blipFill>
              <a:blip r:embed="rId3"/>
              <a:stretch>
                <a:fillRect t="-47502" b="-47502"/>
              </a:stretch>
            </a:blipFill>
          </p:spPr>
        </p:sp>
      </p:grpSp>
      <p:grpSp>
        <p:nvGrpSpPr>
          <p:cNvPr id="5" name="Group 5"/>
          <p:cNvGrpSpPr/>
          <p:nvPr/>
        </p:nvGrpSpPr>
        <p:grpSpPr>
          <a:xfrm>
            <a:off x="5728897" y="1241746"/>
            <a:ext cx="12150732" cy="8414690"/>
            <a:chOff x="0" y="0"/>
            <a:chExt cx="3200193" cy="2216215"/>
          </a:xfrm>
        </p:grpSpPr>
        <p:sp>
          <p:nvSpPr>
            <p:cNvPr id="6" name="Freeform 6"/>
            <p:cNvSpPr/>
            <p:nvPr/>
          </p:nvSpPr>
          <p:spPr>
            <a:xfrm>
              <a:off x="0" y="0"/>
              <a:ext cx="3200193" cy="2216215"/>
            </a:xfrm>
            <a:custGeom>
              <a:avLst/>
              <a:gdLst/>
              <a:ahLst/>
              <a:cxnLst/>
              <a:rect l="l" t="t" r="r" b="b"/>
              <a:pathLst>
                <a:path w="3200193" h="2216215">
                  <a:moveTo>
                    <a:pt x="0" y="0"/>
                  </a:moveTo>
                  <a:lnTo>
                    <a:pt x="3200193" y="0"/>
                  </a:lnTo>
                  <a:lnTo>
                    <a:pt x="3200193" y="2216215"/>
                  </a:lnTo>
                  <a:lnTo>
                    <a:pt x="0" y="2216215"/>
                  </a:lnTo>
                  <a:close/>
                </a:path>
              </a:pathLst>
            </a:custGeom>
            <a:solidFill>
              <a:srgbClr val="F10B0B"/>
            </a:solidFill>
          </p:spPr>
        </p:sp>
        <p:sp>
          <p:nvSpPr>
            <p:cNvPr id="7" name="TextBox 7"/>
            <p:cNvSpPr txBox="1"/>
            <p:nvPr/>
          </p:nvSpPr>
          <p:spPr>
            <a:xfrm>
              <a:off x="0" y="-38100"/>
              <a:ext cx="3200193" cy="2254315"/>
            </a:xfrm>
            <a:prstGeom prst="rect">
              <a:avLst/>
            </a:prstGeom>
          </p:spPr>
          <p:txBody>
            <a:bodyPr lIns="50800" tIns="50800" rIns="50800" bIns="50800" rtlCol="0" anchor="ctr"/>
            <a:lstStyle/>
            <a:p>
              <a:pPr algn="ctr">
                <a:lnSpc>
                  <a:spcPts val="2083"/>
                </a:lnSpc>
              </a:pPr>
              <a:endParaRPr/>
            </a:p>
          </p:txBody>
        </p:sp>
      </p:grpSp>
      <p:grpSp>
        <p:nvGrpSpPr>
          <p:cNvPr id="8" name="Group 8"/>
          <p:cNvGrpSpPr/>
          <p:nvPr/>
        </p:nvGrpSpPr>
        <p:grpSpPr>
          <a:xfrm>
            <a:off x="17259300" y="-399948"/>
            <a:ext cx="1834678" cy="11300907"/>
            <a:chOff x="0" y="0"/>
            <a:chExt cx="483207" cy="2976371"/>
          </a:xfrm>
        </p:grpSpPr>
        <p:sp>
          <p:nvSpPr>
            <p:cNvPr id="9" name="Freeform 9"/>
            <p:cNvSpPr/>
            <p:nvPr/>
          </p:nvSpPr>
          <p:spPr>
            <a:xfrm>
              <a:off x="0" y="0"/>
              <a:ext cx="483207" cy="2976370"/>
            </a:xfrm>
            <a:custGeom>
              <a:avLst/>
              <a:gdLst/>
              <a:ahLst/>
              <a:cxnLst/>
              <a:rect l="l" t="t" r="r" b="b"/>
              <a:pathLst>
                <a:path w="483207" h="2976370">
                  <a:moveTo>
                    <a:pt x="0" y="0"/>
                  </a:moveTo>
                  <a:lnTo>
                    <a:pt x="483207" y="0"/>
                  </a:lnTo>
                  <a:lnTo>
                    <a:pt x="483207" y="2976370"/>
                  </a:lnTo>
                  <a:lnTo>
                    <a:pt x="0" y="2976370"/>
                  </a:lnTo>
                  <a:close/>
                </a:path>
              </a:pathLst>
            </a:custGeom>
            <a:solidFill>
              <a:srgbClr val="FFFFFF"/>
            </a:solidFill>
          </p:spPr>
        </p:sp>
        <p:sp>
          <p:nvSpPr>
            <p:cNvPr id="10" name="TextBox 10"/>
            <p:cNvSpPr txBox="1"/>
            <p:nvPr/>
          </p:nvSpPr>
          <p:spPr>
            <a:xfrm>
              <a:off x="0" y="-38100"/>
              <a:ext cx="483207" cy="3014471"/>
            </a:xfrm>
            <a:prstGeom prst="rect">
              <a:avLst/>
            </a:prstGeom>
          </p:spPr>
          <p:txBody>
            <a:bodyPr lIns="50800" tIns="50800" rIns="50800" bIns="50800" rtlCol="0" anchor="ctr"/>
            <a:lstStyle/>
            <a:p>
              <a:pPr algn="ctr">
                <a:lnSpc>
                  <a:spcPts val="2083"/>
                </a:lnSpc>
              </a:pPr>
              <a:endParaRPr/>
            </a:p>
          </p:txBody>
        </p:sp>
      </p:grpSp>
      <p:sp>
        <p:nvSpPr>
          <p:cNvPr id="11" name="Freeform 11"/>
          <p:cNvSpPr/>
          <p:nvPr/>
        </p:nvSpPr>
        <p:spPr>
          <a:xfrm flipH="1">
            <a:off x="1470896" y="9507478"/>
            <a:ext cx="436944" cy="297916"/>
          </a:xfrm>
          <a:custGeom>
            <a:avLst/>
            <a:gdLst/>
            <a:ahLst/>
            <a:cxnLst/>
            <a:rect l="l" t="t" r="r" b="b"/>
            <a:pathLst>
              <a:path w="436944" h="297916">
                <a:moveTo>
                  <a:pt x="436944" y="0"/>
                </a:moveTo>
                <a:lnTo>
                  <a:pt x="0" y="0"/>
                </a:lnTo>
                <a:lnTo>
                  <a:pt x="0" y="297916"/>
                </a:lnTo>
                <a:lnTo>
                  <a:pt x="436944" y="297916"/>
                </a:lnTo>
                <a:lnTo>
                  <a:pt x="43694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4548160" y="7089473"/>
            <a:ext cx="9096320" cy="3291214"/>
          </a:xfrm>
          <a:custGeom>
            <a:avLst/>
            <a:gdLst/>
            <a:ahLst/>
            <a:cxnLst/>
            <a:rect l="l" t="t" r="r" b="b"/>
            <a:pathLst>
              <a:path w="9096320" h="3291214">
                <a:moveTo>
                  <a:pt x="0" y="0"/>
                </a:moveTo>
                <a:lnTo>
                  <a:pt x="9096320" y="0"/>
                </a:lnTo>
                <a:lnTo>
                  <a:pt x="9096320" y="3291214"/>
                </a:lnTo>
                <a:lnTo>
                  <a:pt x="0" y="3291214"/>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p:spPr>
      </p:sp>
      <p:sp>
        <p:nvSpPr>
          <p:cNvPr id="13" name="Freeform 13"/>
          <p:cNvSpPr/>
          <p:nvPr/>
        </p:nvSpPr>
        <p:spPr>
          <a:xfrm>
            <a:off x="15096506" y="-208974"/>
            <a:ext cx="9096320" cy="3291214"/>
          </a:xfrm>
          <a:custGeom>
            <a:avLst/>
            <a:gdLst/>
            <a:ahLst/>
            <a:cxnLst/>
            <a:rect l="l" t="t" r="r" b="b"/>
            <a:pathLst>
              <a:path w="9096320" h="3291214">
                <a:moveTo>
                  <a:pt x="0" y="0"/>
                </a:moveTo>
                <a:lnTo>
                  <a:pt x="9096320" y="0"/>
                </a:lnTo>
                <a:lnTo>
                  <a:pt x="9096320" y="3291214"/>
                </a:lnTo>
                <a:lnTo>
                  <a:pt x="0" y="3291214"/>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p:spPr>
      </p:sp>
      <p:sp>
        <p:nvSpPr>
          <p:cNvPr id="14" name="Freeform 14"/>
          <p:cNvSpPr/>
          <p:nvPr/>
        </p:nvSpPr>
        <p:spPr>
          <a:xfrm>
            <a:off x="238720" y="1667790"/>
            <a:ext cx="5307326" cy="6092811"/>
          </a:xfrm>
          <a:custGeom>
            <a:avLst/>
            <a:gdLst/>
            <a:ahLst/>
            <a:cxnLst/>
            <a:rect l="l" t="t" r="r" b="b"/>
            <a:pathLst>
              <a:path w="5307326" h="6092811">
                <a:moveTo>
                  <a:pt x="0" y="0"/>
                </a:moveTo>
                <a:lnTo>
                  <a:pt x="5307327" y="0"/>
                </a:lnTo>
                <a:lnTo>
                  <a:pt x="5307327" y="6092811"/>
                </a:lnTo>
                <a:lnTo>
                  <a:pt x="0" y="6092811"/>
                </a:lnTo>
                <a:lnTo>
                  <a:pt x="0" y="0"/>
                </a:lnTo>
                <a:close/>
              </a:path>
            </a:pathLst>
          </a:custGeom>
          <a:blipFill>
            <a:blip r:embed="rId8"/>
            <a:stretch>
              <a:fillRect/>
            </a:stretch>
          </a:blipFill>
        </p:spPr>
      </p:sp>
      <p:sp>
        <p:nvSpPr>
          <p:cNvPr id="15" name="Freeform 15"/>
          <p:cNvSpPr/>
          <p:nvPr/>
        </p:nvSpPr>
        <p:spPr>
          <a:xfrm>
            <a:off x="6081950" y="2917071"/>
            <a:ext cx="7150325" cy="520329"/>
          </a:xfrm>
          <a:custGeom>
            <a:avLst/>
            <a:gdLst/>
            <a:ahLst/>
            <a:cxnLst/>
            <a:rect l="l" t="t" r="r" b="b"/>
            <a:pathLst>
              <a:path w="7150325" h="520329">
                <a:moveTo>
                  <a:pt x="0" y="0"/>
                </a:moveTo>
                <a:lnTo>
                  <a:pt x="7150324" y="0"/>
                </a:lnTo>
                <a:lnTo>
                  <a:pt x="7150324" y="520329"/>
                </a:lnTo>
                <a:lnTo>
                  <a:pt x="0" y="520329"/>
                </a:lnTo>
                <a:lnTo>
                  <a:pt x="0" y="0"/>
                </a:lnTo>
                <a:close/>
              </a:path>
            </a:pathLst>
          </a:custGeom>
          <a:blipFill>
            <a:blip r:embed="rId9"/>
            <a:stretch>
              <a:fillRect/>
            </a:stretch>
          </a:blipFill>
        </p:spPr>
      </p:sp>
      <p:sp>
        <p:nvSpPr>
          <p:cNvPr id="16" name="Freeform 16"/>
          <p:cNvSpPr/>
          <p:nvPr/>
        </p:nvSpPr>
        <p:spPr>
          <a:xfrm>
            <a:off x="6081950" y="3969824"/>
            <a:ext cx="7150325" cy="597324"/>
          </a:xfrm>
          <a:custGeom>
            <a:avLst/>
            <a:gdLst/>
            <a:ahLst/>
            <a:cxnLst/>
            <a:rect l="l" t="t" r="r" b="b"/>
            <a:pathLst>
              <a:path w="7150325" h="597324">
                <a:moveTo>
                  <a:pt x="0" y="0"/>
                </a:moveTo>
                <a:lnTo>
                  <a:pt x="7150324" y="0"/>
                </a:lnTo>
                <a:lnTo>
                  <a:pt x="7150324" y="597324"/>
                </a:lnTo>
                <a:lnTo>
                  <a:pt x="0" y="597324"/>
                </a:lnTo>
                <a:lnTo>
                  <a:pt x="0" y="0"/>
                </a:lnTo>
                <a:close/>
              </a:path>
            </a:pathLst>
          </a:custGeom>
          <a:blipFill>
            <a:blip r:embed="rId10"/>
            <a:stretch>
              <a:fillRect/>
            </a:stretch>
          </a:blipFill>
        </p:spPr>
      </p:sp>
      <p:sp>
        <p:nvSpPr>
          <p:cNvPr id="17" name="Freeform 17"/>
          <p:cNvSpPr/>
          <p:nvPr/>
        </p:nvSpPr>
        <p:spPr>
          <a:xfrm>
            <a:off x="6081950" y="5143500"/>
            <a:ext cx="7150325" cy="559553"/>
          </a:xfrm>
          <a:custGeom>
            <a:avLst/>
            <a:gdLst/>
            <a:ahLst/>
            <a:cxnLst/>
            <a:rect l="l" t="t" r="r" b="b"/>
            <a:pathLst>
              <a:path w="7150325" h="559553">
                <a:moveTo>
                  <a:pt x="0" y="0"/>
                </a:moveTo>
                <a:lnTo>
                  <a:pt x="7150324" y="0"/>
                </a:lnTo>
                <a:lnTo>
                  <a:pt x="7150324" y="559553"/>
                </a:lnTo>
                <a:lnTo>
                  <a:pt x="0" y="559553"/>
                </a:lnTo>
                <a:lnTo>
                  <a:pt x="0" y="0"/>
                </a:lnTo>
                <a:close/>
              </a:path>
            </a:pathLst>
          </a:custGeom>
          <a:blipFill>
            <a:blip r:embed="rId11"/>
            <a:stretch>
              <a:fillRect b="-11977"/>
            </a:stretch>
          </a:blipFill>
        </p:spPr>
      </p:sp>
      <p:sp>
        <p:nvSpPr>
          <p:cNvPr id="18" name="Freeform 18"/>
          <p:cNvSpPr/>
          <p:nvPr/>
        </p:nvSpPr>
        <p:spPr>
          <a:xfrm>
            <a:off x="6081950" y="6341061"/>
            <a:ext cx="7127811" cy="618942"/>
          </a:xfrm>
          <a:custGeom>
            <a:avLst/>
            <a:gdLst/>
            <a:ahLst/>
            <a:cxnLst/>
            <a:rect l="l" t="t" r="r" b="b"/>
            <a:pathLst>
              <a:path w="7127811" h="618942">
                <a:moveTo>
                  <a:pt x="0" y="0"/>
                </a:moveTo>
                <a:lnTo>
                  <a:pt x="7127811" y="0"/>
                </a:lnTo>
                <a:lnTo>
                  <a:pt x="7127811" y="618941"/>
                </a:lnTo>
                <a:lnTo>
                  <a:pt x="0" y="618941"/>
                </a:lnTo>
                <a:lnTo>
                  <a:pt x="0" y="0"/>
                </a:lnTo>
                <a:close/>
              </a:path>
            </a:pathLst>
          </a:custGeom>
          <a:blipFill>
            <a:blip r:embed="rId12"/>
            <a:stretch>
              <a:fillRect/>
            </a:stretch>
          </a:blipFill>
        </p:spPr>
      </p:sp>
      <p:sp>
        <p:nvSpPr>
          <p:cNvPr id="19" name="Freeform 19"/>
          <p:cNvSpPr/>
          <p:nvPr/>
        </p:nvSpPr>
        <p:spPr>
          <a:xfrm>
            <a:off x="6040017" y="7655963"/>
            <a:ext cx="10725312" cy="467007"/>
          </a:xfrm>
          <a:custGeom>
            <a:avLst/>
            <a:gdLst/>
            <a:ahLst/>
            <a:cxnLst/>
            <a:rect l="l" t="t" r="r" b="b"/>
            <a:pathLst>
              <a:path w="10725312" h="467007">
                <a:moveTo>
                  <a:pt x="0" y="0"/>
                </a:moveTo>
                <a:lnTo>
                  <a:pt x="10725312" y="0"/>
                </a:lnTo>
                <a:lnTo>
                  <a:pt x="10725312" y="467006"/>
                </a:lnTo>
                <a:lnTo>
                  <a:pt x="0" y="467006"/>
                </a:lnTo>
                <a:lnTo>
                  <a:pt x="0" y="0"/>
                </a:lnTo>
                <a:close/>
              </a:path>
            </a:pathLst>
          </a:custGeom>
          <a:blipFill>
            <a:blip r:embed="rId13"/>
            <a:stretch>
              <a:fillRect b="-13007"/>
            </a:stretch>
          </a:blipFill>
        </p:spPr>
      </p:sp>
      <p:sp>
        <p:nvSpPr>
          <p:cNvPr id="20" name="Freeform 20"/>
          <p:cNvSpPr/>
          <p:nvPr/>
        </p:nvSpPr>
        <p:spPr>
          <a:xfrm>
            <a:off x="6040017" y="8759838"/>
            <a:ext cx="7192257" cy="559398"/>
          </a:xfrm>
          <a:custGeom>
            <a:avLst/>
            <a:gdLst/>
            <a:ahLst/>
            <a:cxnLst/>
            <a:rect l="l" t="t" r="r" b="b"/>
            <a:pathLst>
              <a:path w="7192257" h="559398">
                <a:moveTo>
                  <a:pt x="0" y="0"/>
                </a:moveTo>
                <a:lnTo>
                  <a:pt x="7192257" y="0"/>
                </a:lnTo>
                <a:lnTo>
                  <a:pt x="7192257" y="559398"/>
                </a:lnTo>
                <a:lnTo>
                  <a:pt x="0" y="559398"/>
                </a:lnTo>
                <a:lnTo>
                  <a:pt x="0" y="0"/>
                </a:lnTo>
                <a:close/>
              </a:path>
            </a:pathLst>
          </a:custGeom>
          <a:blipFill>
            <a:blip r:embed="rId14"/>
            <a:stretch>
              <a:fillRect/>
            </a:stretch>
          </a:blipFill>
        </p:spPr>
      </p:sp>
      <p:sp>
        <p:nvSpPr>
          <p:cNvPr id="21" name="TextBox 21"/>
          <p:cNvSpPr txBox="1"/>
          <p:nvPr/>
        </p:nvSpPr>
        <p:spPr>
          <a:xfrm>
            <a:off x="9144000" y="1312808"/>
            <a:ext cx="5441446" cy="1027986"/>
          </a:xfrm>
          <a:prstGeom prst="rect">
            <a:avLst/>
          </a:prstGeom>
        </p:spPr>
        <p:txBody>
          <a:bodyPr lIns="0" tIns="0" rIns="0" bIns="0" rtlCol="0" anchor="t">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Measures</a:t>
            </a:r>
          </a:p>
        </p:txBody>
      </p:sp>
      <p:sp>
        <p:nvSpPr>
          <p:cNvPr id="22" name="TextBox 22"/>
          <p:cNvSpPr txBox="1"/>
          <p:nvPr/>
        </p:nvSpPr>
        <p:spPr>
          <a:xfrm>
            <a:off x="121220" y="-82072"/>
            <a:ext cx="2149129" cy="1749862"/>
          </a:xfrm>
          <a:prstGeom prst="rect">
            <a:avLst/>
          </a:prstGeom>
        </p:spPr>
        <p:txBody>
          <a:bodyPr lIns="0" tIns="0" rIns="0" bIns="0" rtlCol="0" anchor="t">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07</a:t>
            </a:r>
          </a:p>
        </p:txBody>
      </p:sp>
      <p:sp>
        <p:nvSpPr>
          <p:cNvPr id="23" name="TextBox 23"/>
          <p:cNvSpPr txBox="1"/>
          <p:nvPr/>
        </p:nvSpPr>
        <p:spPr>
          <a:xfrm>
            <a:off x="5879070" y="1312808"/>
            <a:ext cx="3264930" cy="1027986"/>
          </a:xfrm>
          <a:prstGeom prst="rect">
            <a:avLst/>
          </a:prstGeom>
        </p:spPr>
        <p:txBody>
          <a:bodyPr lIns="0" tIns="0" rIns="0" bIns="0" rtlCol="0" anchor="t">
            <a:spAutoFit/>
          </a:bodyPr>
          <a:lstStyle/>
          <a:p>
            <a:pPr algn="l">
              <a:lnSpc>
                <a:spcPts val="8354"/>
              </a:lnSpc>
              <a:spcBef>
                <a:spcPct val="0"/>
              </a:spcBef>
            </a:pPr>
            <a:r>
              <a:rPr lang="en-US" sz="5967">
                <a:solidFill>
                  <a:srgbClr val="000000"/>
                </a:solidFill>
                <a:latin typeface="Montserrat Bold"/>
                <a:ea typeface="Montserrat Bold"/>
                <a:cs typeface="Montserrat Bold"/>
                <a:sym typeface="Montserrat Bold"/>
              </a:rPr>
              <a:t>Created</a:t>
            </a:r>
          </a:p>
        </p:txBody>
      </p:sp>
      <p:sp>
        <p:nvSpPr>
          <p:cNvPr id="24" name="TextBox 24"/>
          <p:cNvSpPr txBox="1"/>
          <p:nvPr/>
        </p:nvSpPr>
        <p:spPr>
          <a:xfrm>
            <a:off x="6081950" y="2396876"/>
            <a:ext cx="8675345" cy="438785"/>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Montserrat Bold"/>
                <a:ea typeface="Montserrat Bold"/>
                <a:cs typeface="Montserrat Bold"/>
                <a:sym typeface="Montserrat Bold"/>
              </a:rPr>
              <a:t>1) Average Views : Avearge views calculated.</a:t>
            </a:r>
          </a:p>
        </p:txBody>
      </p:sp>
      <p:sp>
        <p:nvSpPr>
          <p:cNvPr id="25" name="TextBox 25"/>
          <p:cNvSpPr txBox="1"/>
          <p:nvPr/>
        </p:nvSpPr>
        <p:spPr>
          <a:xfrm>
            <a:off x="6081950" y="3494550"/>
            <a:ext cx="9710892" cy="389549"/>
          </a:xfrm>
          <a:prstGeom prst="rect">
            <a:avLst/>
          </a:prstGeom>
        </p:spPr>
        <p:txBody>
          <a:bodyPr lIns="0" tIns="0" rIns="0" bIns="0" rtlCol="0" anchor="t">
            <a:spAutoFit/>
          </a:bodyPr>
          <a:lstStyle/>
          <a:p>
            <a:pPr algn="ctr">
              <a:lnSpc>
                <a:spcPts val="3203"/>
              </a:lnSpc>
              <a:spcBef>
                <a:spcPct val="0"/>
              </a:spcBef>
            </a:pPr>
            <a:r>
              <a:rPr lang="en-US" sz="2288" spc="153">
                <a:solidFill>
                  <a:srgbClr val="FFFFFF"/>
                </a:solidFill>
                <a:latin typeface="Montserrat Bold"/>
                <a:ea typeface="Montserrat Bold"/>
                <a:cs typeface="Montserrat Bold"/>
                <a:sym typeface="Montserrat Bold"/>
              </a:rPr>
              <a:t>2) COMMENT COUNT : SUM OF COMMENTS CALCULATED.</a:t>
            </a:r>
          </a:p>
        </p:txBody>
      </p:sp>
      <p:sp>
        <p:nvSpPr>
          <p:cNvPr id="26" name="TextBox 26"/>
          <p:cNvSpPr txBox="1"/>
          <p:nvPr/>
        </p:nvSpPr>
        <p:spPr>
          <a:xfrm>
            <a:off x="6104463" y="4671695"/>
            <a:ext cx="9328216" cy="438785"/>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Montserrat Bold"/>
                <a:ea typeface="Montserrat Bold"/>
                <a:cs typeface="Montserrat Bold"/>
                <a:sym typeface="Montserrat Bold"/>
              </a:rPr>
              <a:t>3) Favourite count : sum of Favorite count calculated.</a:t>
            </a:r>
          </a:p>
        </p:txBody>
      </p:sp>
      <p:sp>
        <p:nvSpPr>
          <p:cNvPr id="27" name="TextBox 27"/>
          <p:cNvSpPr txBox="1"/>
          <p:nvPr/>
        </p:nvSpPr>
        <p:spPr>
          <a:xfrm>
            <a:off x="6081950" y="5807828"/>
            <a:ext cx="8675345" cy="438785"/>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Montserrat Bold"/>
                <a:ea typeface="Montserrat Bold"/>
                <a:cs typeface="Montserrat Bold"/>
                <a:sym typeface="Montserrat Bold"/>
              </a:rPr>
              <a:t>4) Like count : sum of like count calculated.</a:t>
            </a:r>
          </a:p>
        </p:txBody>
      </p:sp>
      <p:sp>
        <p:nvSpPr>
          <p:cNvPr id="28" name="TextBox 28"/>
          <p:cNvSpPr txBox="1"/>
          <p:nvPr/>
        </p:nvSpPr>
        <p:spPr>
          <a:xfrm>
            <a:off x="6081950" y="7064777"/>
            <a:ext cx="9710892" cy="438785"/>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Montserrat Bold"/>
                <a:ea typeface="Montserrat Bold"/>
                <a:cs typeface="Montserrat Bold"/>
                <a:sym typeface="Montserrat Bold"/>
              </a:rPr>
              <a:t>5) Total Duration : Total duration of song is calculated.</a:t>
            </a:r>
          </a:p>
        </p:txBody>
      </p:sp>
      <p:sp>
        <p:nvSpPr>
          <p:cNvPr id="29" name="TextBox 29"/>
          <p:cNvSpPr txBox="1"/>
          <p:nvPr/>
        </p:nvSpPr>
        <p:spPr>
          <a:xfrm>
            <a:off x="6048284" y="8227744"/>
            <a:ext cx="9710892" cy="438785"/>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Montserrat Bold"/>
                <a:ea typeface="Montserrat Bold"/>
                <a:cs typeface="Montserrat Bold"/>
                <a:sym typeface="Montserrat Bold"/>
              </a:rPr>
              <a:t>6) View Count : Sum of View count is calculated.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7607405" y="-1685642"/>
            <a:ext cx="9290942" cy="11972642"/>
            <a:chOff x="0" y="0"/>
            <a:chExt cx="2446997" cy="3153289"/>
          </a:xfrm>
        </p:grpSpPr>
        <p:sp>
          <p:nvSpPr>
            <p:cNvPr id="4" name="Freeform 4"/>
            <p:cNvSpPr/>
            <p:nvPr/>
          </p:nvSpPr>
          <p:spPr>
            <a:xfrm>
              <a:off x="0" y="0"/>
              <a:ext cx="2446997" cy="3153289"/>
            </a:xfrm>
            <a:custGeom>
              <a:avLst/>
              <a:gdLst/>
              <a:ahLst/>
              <a:cxnLst/>
              <a:rect l="l" t="t" r="r" b="b"/>
              <a:pathLst>
                <a:path w="2446997" h="3153289">
                  <a:moveTo>
                    <a:pt x="0" y="0"/>
                  </a:moveTo>
                  <a:lnTo>
                    <a:pt x="2446997" y="0"/>
                  </a:lnTo>
                  <a:lnTo>
                    <a:pt x="2446997" y="3153289"/>
                  </a:lnTo>
                  <a:lnTo>
                    <a:pt x="0" y="3153289"/>
                  </a:lnTo>
                  <a:close/>
                </a:path>
              </a:pathLst>
            </a:custGeom>
            <a:solidFill>
              <a:srgbClr val="FFFFF3"/>
            </a:solidFill>
          </p:spPr>
        </p:sp>
        <p:sp>
          <p:nvSpPr>
            <p:cNvPr id="5" name="TextBox 5"/>
            <p:cNvSpPr txBox="1"/>
            <p:nvPr/>
          </p:nvSpPr>
          <p:spPr>
            <a:xfrm>
              <a:off x="0" y="-38100"/>
              <a:ext cx="2446997" cy="3191389"/>
            </a:xfrm>
            <a:prstGeom prst="rect">
              <a:avLst/>
            </a:prstGeom>
          </p:spPr>
          <p:txBody>
            <a:bodyPr lIns="50800" tIns="50800" rIns="50800" bIns="50800" rtlCol="0" anchor="ctr"/>
            <a:lstStyle/>
            <a:p>
              <a:pPr algn="ctr">
                <a:lnSpc>
                  <a:spcPts val="2083"/>
                </a:lnSpc>
              </a:pPr>
              <a:endParaRPr/>
            </a:p>
          </p:txBody>
        </p:sp>
      </p:grpSp>
      <p:grpSp>
        <p:nvGrpSpPr>
          <p:cNvPr id="6" name="Group 6"/>
          <p:cNvGrpSpPr/>
          <p:nvPr/>
        </p:nvGrpSpPr>
        <p:grpSpPr>
          <a:xfrm>
            <a:off x="4799922" y="-1533242"/>
            <a:ext cx="13488078" cy="11820242"/>
            <a:chOff x="0" y="0"/>
            <a:chExt cx="3552416" cy="3113150"/>
          </a:xfrm>
        </p:grpSpPr>
        <p:sp>
          <p:nvSpPr>
            <p:cNvPr id="7" name="Freeform 7"/>
            <p:cNvSpPr/>
            <p:nvPr/>
          </p:nvSpPr>
          <p:spPr>
            <a:xfrm>
              <a:off x="0" y="0"/>
              <a:ext cx="3552416" cy="3113150"/>
            </a:xfrm>
            <a:custGeom>
              <a:avLst/>
              <a:gdLst/>
              <a:ahLst/>
              <a:cxnLst/>
              <a:rect l="l" t="t" r="r" b="b"/>
              <a:pathLst>
                <a:path w="3552416" h="3113150">
                  <a:moveTo>
                    <a:pt x="0" y="0"/>
                  </a:moveTo>
                  <a:lnTo>
                    <a:pt x="3552416" y="0"/>
                  </a:lnTo>
                  <a:lnTo>
                    <a:pt x="3552416" y="3113150"/>
                  </a:lnTo>
                  <a:lnTo>
                    <a:pt x="0" y="3113150"/>
                  </a:lnTo>
                  <a:close/>
                </a:path>
              </a:pathLst>
            </a:custGeom>
            <a:solidFill>
              <a:srgbClr val="F10B0B"/>
            </a:solidFill>
          </p:spPr>
        </p:sp>
        <p:sp>
          <p:nvSpPr>
            <p:cNvPr id="8" name="TextBox 8"/>
            <p:cNvSpPr txBox="1"/>
            <p:nvPr/>
          </p:nvSpPr>
          <p:spPr>
            <a:xfrm>
              <a:off x="0" y="-38100"/>
              <a:ext cx="3552416" cy="3151250"/>
            </a:xfrm>
            <a:prstGeom prst="rect">
              <a:avLst/>
            </a:prstGeom>
          </p:spPr>
          <p:txBody>
            <a:bodyPr lIns="50800" tIns="50800" rIns="50800" bIns="50800" rtlCol="0" anchor="ctr"/>
            <a:lstStyle/>
            <a:p>
              <a:pPr algn="ctr">
                <a:lnSpc>
                  <a:spcPts val="2083"/>
                </a:lnSpc>
              </a:pPr>
              <a:endParaRPr/>
            </a:p>
          </p:txBody>
        </p:sp>
      </p:grpSp>
      <p:sp>
        <p:nvSpPr>
          <p:cNvPr id="9" name="Freeform 9"/>
          <p:cNvSpPr/>
          <p:nvPr/>
        </p:nvSpPr>
        <p:spPr>
          <a:xfrm>
            <a:off x="-4426940" y="7360647"/>
            <a:ext cx="9096320" cy="3291214"/>
          </a:xfrm>
          <a:custGeom>
            <a:avLst/>
            <a:gdLst/>
            <a:ahLst/>
            <a:cxnLst/>
            <a:rect l="l" t="t" r="r" b="b"/>
            <a:pathLst>
              <a:path w="9096320" h="3291214">
                <a:moveTo>
                  <a:pt x="0" y="0"/>
                </a:moveTo>
                <a:lnTo>
                  <a:pt x="9096320" y="0"/>
                </a:lnTo>
                <a:lnTo>
                  <a:pt x="9096320" y="3291214"/>
                </a:lnTo>
                <a:lnTo>
                  <a:pt x="0" y="3291214"/>
                </a:lnTo>
                <a:lnTo>
                  <a:pt x="0" y="0"/>
                </a:lnTo>
                <a:close/>
              </a:path>
            </a:pathLst>
          </a:custGeom>
          <a:blipFill>
            <a:blip r:embed="rId3">
              <a:alphaModFix amt="44999"/>
              <a:extLst>
                <a:ext uri="{96DAC541-7B7A-43D3-8B79-37D633B846F1}">
                  <asvg:svgBlip xmlns:asvg="http://schemas.microsoft.com/office/drawing/2016/SVG/main" r:embed="rId4"/>
                </a:ext>
              </a:extLst>
            </a:blip>
            <a:stretch>
              <a:fillRect/>
            </a:stretch>
          </a:blipFill>
        </p:spPr>
      </p:sp>
      <p:sp>
        <p:nvSpPr>
          <p:cNvPr id="10" name="Freeform 10"/>
          <p:cNvSpPr/>
          <p:nvPr/>
        </p:nvSpPr>
        <p:spPr>
          <a:xfrm flipH="1">
            <a:off x="16822356" y="9728001"/>
            <a:ext cx="436944" cy="297916"/>
          </a:xfrm>
          <a:custGeom>
            <a:avLst/>
            <a:gdLst/>
            <a:ahLst/>
            <a:cxnLst/>
            <a:rect l="l" t="t" r="r" b="b"/>
            <a:pathLst>
              <a:path w="436944" h="297916">
                <a:moveTo>
                  <a:pt x="436944" y="0"/>
                </a:moveTo>
                <a:lnTo>
                  <a:pt x="0" y="0"/>
                </a:lnTo>
                <a:lnTo>
                  <a:pt x="0" y="297917"/>
                </a:lnTo>
                <a:lnTo>
                  <a:pt x="436944" y="297917"/>
                </a:lnTo>
                <a:lnTo>
                  <a:pt x="43694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5110811" y="1998733"/>
            <a:ext cx="12866299" cy="7259567"/>
          </a:xfrm>
          <a:custGeom>
            <a:avLst/>
            <a:gdLst/>
            <a:ahLst/>
            <a:cxnLst/>
            <a:rect l="l" t="t" r="r" b="b"/>
            <a:pathLst>
              <a:path w="12866299" h="7259567">
                <a:moveTo>
                  <a:pt x="0" y="0"/>
                </a:moveTo>
                <a:lnTo>
                  <a:pt x="12866299" y="0"/>
                </a:lnTo>
                <a:lnTo>
                  <a:pt x="12866299" y="7259567"/>
                </a:lnTo>
                <a:lnTo>
                  <a:pt x="0" y="7259567"/>
                </a:lnTo>
                <a:lnTo>
                  <a:pt x="0" y="0"/>
                </a:lnTo>
                <a:close/>
              </a:path>
            </a:pathLst>
          </a:custGeom>
          <a:blipFill>
            <a:blip r:embed="rId7"/>
            <a:stretch>
              <a:fillRect l="-163" r="-163" b="-92"/>
            </a:stretch>
          </a:blipFill>
        </p:spPr>
      </p:sp>
      <p:sp>
        <p:nvSpPr>
          <p:cNvPr id="12" name="TextBox 12"/>
          <p:cNvSpPr txBox="1"/>
          <p:nvPr/>
        </p:nvSpPr>
        <p:spPr>
          <a:xfrm>
            <a:off x="0" y="-190500"/>
            <a:ext cx="2149129" cy="1749862"/>
          </a:xfrm>
          <a:prstGeom prst="rect">
            <a:avLst/>
          </a:prstGeom>
        </p:spPr>
        <p:txBody>
          <a:bodyPr lIns="0" tIns="0" rIns="0" bIns="0" rtlCol="0" anchor="t">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08</a:t>
            </a:r>
          </a:p>
        </p:txBody>
      </p:sp>
      <p:sp>
        <p:nvSpPr>
          <p:cNvPr id="13" name="TextBox 13"/>
          <p:cNvSpPr txBox="1"/>
          <p:nvPr/>
        </p:nvSpPr>
        <p:spPr>
          <a:xfrm>
            <a:off x="4801960" y="-123825"/>
            <a:ext cx="8684080" cy="1027986"/>
          </a:xfrm>
          <a:prstGeom prst="rect">
            <a:avLst/>
          </a:prstGeom>
        </p:spPr>
        <p:txBody>
          <a:bodyPr lIns="0" tIns="0" rIns="0" bIns="0" rtlCol="0" anchor="t">
            <a:spAutoFit/>
          </a:bodyPr>
          <a:lstStyle/>
          <a:p>
            <a:pPr algn="l">
              <a:lnSpc>
                <a:spcPts val="8354"/>
              </a:lnSpc>
              <a:spcBef>
                <a:spcPct val="0"/>
              </a:spcBef>
            </a:pPr>
            <a:r>
              <a:rPr lang="en-US" sz="5967">
                <a:solidFill>
                  <a:srgbClr val="000000"/>
                </a:solidFill>
                <a:latin typeface="Montserrat Heavy"/>
                <a:ea typeface="Montserrat Heavy"/>
                <a:cs typeface="Montserrat Heavy"/>
                <a:sym typeface="Montserrat Heavy"/>
              </a:rPr>
              <a:t>Power BI Dashborad</a:t>
            </a:r>
          </a:p>
        </p:txBody>
      </p:sp>
      <p:sp>
        <p:nvSpPr>
          <p:cNvPr id="14" name="TextBox 14"/>
          <p:cNvSpPr txBox="1"/>
          <p:nvPr/>
        </p:nvSpPr>
        <p:spPr>
          <a:xfrm>
            <a:off x="5335871" y="655856"/>
            <a:ext cx="8150169" cy="1027986"/>
          </a:xfrm>
          <a:prstGeom prst="rect">
            <a:avLst/>
          </a:prstGeom>
        </p:spPr>
        <p:txBody>
          <a:bodyPr lIns="0" tIns="0" rIns="0" bIns="0" rtlCol="0" anchor="t">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Song Data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972</Words>
  <Application>Microsoft Office PowerPoint</Application>
  <PresentationFormat>Custom</PresentationFormat>
  <Paragraphs>99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Montserrat Ultra-Bold</vt:lpstr>
      <vt:lpstr>Montserrat Medium</vt:lpstr>
      <vt:lpstr>Montserrat Bold</vt:lpstr>
      <vt:lpstr>Montserrat Heavy</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dc:title>
  <cp:lastModifiedBy>Monika Chhabra</cp:lastModifiedBy>
  <cp:revision>5</cp:revision>
  <dcterms:created xsi:type="dcterms:W3CDTF">2006-08-16T00:00:00Z</dcterms:created>
  <dcterms:modified xsi:type="dcterms:W3CDTF">2024-07-05T16:54:41Z</dcterms:modified>
  <dc:identifier>DAGJ_t8_9gk</dc:identifier>
</cp:coreProperties>
</file>